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5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7945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C0534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726" autoAdjust="0"/>
  </p:normalViewPr>
  <p:slideViewPr>
    <p:cSldViewPr snapToGrid="0">
      <p:cViewPr>
        <p:scale>
          <a:sx n="80" d="100"/>
          <a:sy n="80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08143-DA42-4857-B799-954B2C3B3CE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B7F7-0703-4A63-BA2E-EA93EDA692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655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0E09E-3C53-489A-AF1A-9D72169F04C8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11E19-8068-4964-8B9D-F7A9222DFF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334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351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baseline="0" dirty="0" smtClean="0"/>
              <a:t>https://chem.libretexts.org/LibreTexts/Johns_Hopkins_University/030.356_Advanced_Inorganic_Laboratory/Lab_BCD%3A_Four_Coordinate_Nickel_Complexes%3A_Ligand_Effects_and_Organometallic_Catalysis/7_Solutions_to_Ligand_Field_Theory_Problems</a:t>
            </a:r>
          </a:p>
          <a:p>
            <a:pPr marL="0" indent="0">
              <a:buNone/>
            </a:pPr>
            <a:endParaRPr lang="pl-PL" i="1" baseline="0" dirty="0" smtClean="0"/>
          </a:p>
          <a:p>
            <a:pPr marL="0" indent="0">
              <a:buNone/>
            </a:pPr>
            <a:r>
              <a:rPr lang="pl-PL" i="1" baseline="0" dirty="0" smtClean="0"/>
              <a:t>https://pl.wikipedia.org/wiki/Czworo%C5%9Bcian_foremny</a:t>
            </a:r>
            <a:endParaRPr lang="pl-PL" i="1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723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baseline="0" dirty="0" smtClean="0"/>
              <a:t>http://www.fizprac2.strony.ug.edu.pl/chemia.html</a:t>
            </a:r>
            <a:endParaRPr lang="pl-PL" i="1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37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Z.</a:t>
            </a:r>
            <a:r>
              <a:rPr lang="pl-PL" sz="1200" baseline="0" dirty="0" smtClean="0"/>
              <a:t> Stasickiej, G. Stochel, </a:t>
            </a:r>
            <a:r>
              <a:rPr lang="pl-PL" sz="1200" i="1" baseline="0" dirty="0" smtClean="0"/>
              <a:t>Podstawy chemii koordynacyjnej, </a:t>
            </a:r>
            <a:r>
              <a:rPr lang="pl-PL" sz="1200" i="0" baseline="0" dirty="0" smtClean="0"/>
              <a:t>tom 1, Wydawnictwo Uniwerstytetu Jagiellońskiego, Kraków, 2014  </a:t>
            </a:r>
            <a:endParaRPr lang="pl-PL" sz="12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pPr marL="0" indent="0">
              <a:buNone/>
            </a:pPr>
            <a:endParaRPr lang="pl-PL" i="0" baseline="0" dirty="0" smtClean="0"/>
          </a:p>
          <a:p>
            <a:pPr marL="228600" indent="-228600">
              <a:buAutoNum type="arabicPeriod"/>
            </a:pPr>
            <a:endParaRPr lang="pl-PL" i="0" baseline="-250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164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 smtClean="0"/>
              <a:t>Z.</a:t>
            </a:r>
            <a:r>
              <a:rPr lang="pl-PL" sz="900" baseline="0" dirty="0" smtClean="0"/>
              <a:t> Stasickiej, G. Stochel, </a:t>
            </a:r>
            <a:r>
              <a:rPr lang="pl-PL" sz="900" i="1" baseline="0" dirty="0" smtClean="0"/>
              <a:t>Podstawy chemii koordynacyjnej, </a:t>
            </a:r>
            <a:r>
              <a:rPr lang="pl-PL" sz="900" i="0" baseline="0" dirty="0" smtClean="0"/>
              <a:t>tom 1, Wydawnictwo Uniwerstytetu Jagiellońskiego, Kraków, 2014  </a:t>
            </a:r>
            <a:endParaRPr lang="pl-PL" sz="9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 smtClean="0">
                <a:effectLst/>
              </a:rPr>
              <a:t>M. Cieślak</a:t>
            </a:r>
            <a:r>
              <a:rPr lang="pl-PL" sz="900" baseline="0" dirty="0" smtClean="0">
                <a:effectLst/>
              </a:rPr>
              <a:t>-Golonka, M. Wasilewski, J. Starosta, </a:t>
            </a:r>
            <a:r>
              <a:rPr lang="pl-PL" sz="900" i="1" baseline="0" dirty="0" smtClean="0">
                <a:effectLst/>
              </a:rPr>
              <a:t>Wstęp do chemii koordynacyjnej</a:t>
            </a:r>
            <a:r>
              <a:rPr lang="pl-PL" sz="900" i="0" baseline="0" dirty="0" smtClean="0">
                <a:effectLst/>
              </a:rPr>
              <a:t>, PWN, W-</a:t>
            </a:r>
            <a:r>
              <a:rPr lang="pl-PL" sz="900" i="0" baseline="0" dirty="0" err="1" smtClean="0">
                <a:effectLst/>
              </a:rPr>
              <a:t>wa</a:t>
            </a:r>
            <a:r>
              <a:rPr lang="pl-PL" sz="900" i="0" baseline="0" dirty="0" smtClean="0">
                <a:effectLst/>
              </a:rPr>
              <a:t>, 2010</a:t>
            </a:r>
            <a:r>
              <a:rPr lang="pl-PL" sz="900" dirty="0" smtClean="0">
                <a:effectLst/>
              </a:rPr>
              <a:t> </a:t>
            </a:r>
            <a:endParaRPr lang="pl-PL" sz="900" dirty="0" smtClean="0"/>
          </a:p>
          <a:p>
            <a:r>
              <a:rPr lang="pl-PL" sz="900" dirty="0" smtClean="0"/>
              <a:t>https</a:t>
            </a:r>
            <a:r>
              <a:rPr lang="pl-PL" sz="900" dirty="0" smtClean="0"/>
              <a:t>://commons.wikimedia.org/wiki/File:Sigma-bonds-2D.svg</a:t>
            </a:r>
            <a:endParaRPr lang="pl-PL" sz="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955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 smtClean="0"/>
              <a:t>Z.</a:t>
            </a:r>
            <a:r>
              <a:rPr lang="pl-PL" sz="900" baseline="0" dirty="0" smtClean="0"/>
              <a:t> Stasickiej, G. Stochel, </a:t>
            </a:r>
            <a:r>
              <a:rPr lang="pl-PL" sz="900" i="1" baseline="0" dirty="0" smtClean="0"/>
              <a:t>Podstawy chemii koordynacyjnej, </a:t>
            </a:r>
            <a:r>
              <a:rPr lang="pl-PL" sz="900" i="0" baseline="0" dirty="0" smtClean="0"/>
              <a:t>tom 1, Wydawnictwo Uniwerstytetu Jagiellońskiego, Kraków, 2014  </a:t>
            </a:r>
            <a:endParaRPr lang="pl-PL" sz="900" i="0" dirty="0" smtClean="0"/>
          </a:p>
          <a:p>
            <a:endParaRPr lang="pl-PL" sz="900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10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/>
              <a:t>Z.</a:t>
            </a:r>
            <a:r>
              <a:rPr lang="pl-PL" sz="1000" baseline="0" dirty="0" smtClean="0"/>
              <a:t> Stasickiej, G. Stochel, </a:t>
            </a:r>
            <a:r>
              <a:rPr lang="pl-PL" sz="1000" i="1" baseline="0" dirty="0" smtClean="0"/>
              <a:t>Podstawy chemii koordynacyjnej, </a:t>
            </a:r>
            <a:r>
              <a:rPr lang="pl-PL" sz="1000" i="0" baseline="0" dirty="0" smtClean="0"/>
              <a:t>tom 1, Wydawnictwo Uniwerstytetu Jagiellońskiego, Kraków, 2014  </a:t>
            </a:r>
            <a:endParaRPr lang="pl-PL" sz="1000" i="0" dirty="0" smtClean="0"/>
          </a:p>
          <a:p>
            <a:endParaRPr lang="pl-PL" sz="1000" i="0" baseline="0" dirty="0" smtClean="0"/>
          </a:p>
          <a:p>
            <a:endParaRPr lang="pl-PL" sz="1000" i="0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08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6118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pPr marL="228600" indent="-228600" algn="just">
              <a:buAutoNum type="alphaUcPeriod"/>
            </a:pPr>
            <a:r>
              <a:rPr lang="pl-PL" baseline="0" dirty="0" smtClean="0"/>
              <a:t>Gołębiewski, </a:t>
            </a:r>
            <a:r>
              <a:rPr lang="pl-PL" b="0" i="1" dirty="0" smtClean="0"/>
              <a:t>Chemia kwantowa związków nieorganicznych, </a:t>
            </a:r>
            <a:r>
              <a:rPr lang="pl-PL" b="0" i="0" dirty="0" smtClean="0"/>
              <a:t>PWN, </a:t>
            </a:r>
            <a:r>
              <a:rPr lang="pl-PL" b="0" i="0" baseline="0" dirty="0" smtClean="0"/>
              <a:t>W-</a:t>
            </a:r>
            <a:r>
              <a:rPr lang="pl-PL" b="0" i="0" baseline="0" dirty="0" err="1" smtClean="0"/>
              <a:t>wa</a:t>
            </a:r>
            <a:r>
              <a:rPr lang="pl-PL" b="0" i="0" dirty="0" smtClean="0"/>
              <a:t>,</a:t>
            </a:r>
            <a:r>
              <a:rPr lang="pl-PL" b="0" i="0" baseline="0" dirty="0" smtClean="0"/>
              <a:t> 1969</a:t>
            </a:r>
          </a:p>
          <a:p>
            <a:pPr marL="0" indent="0" algn="just">
              <a:buNone/>
            </a:pPr>
            <a:r>
              <a:rPr lang="pl-PL" b="0" i="1" baseline="0" dirty="0" smtClean="0"/>
              <a:t>https://sage2.icse.us.edu.pl/home/pub/149/termy_calosc.pdf</a:t>
            </a:r>
            <a:endParaRPr lang="pl-PL" b="0" i="1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743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pPr marL="228600" indent="-228600" algn="just">
              <a:buAutoNum type="alphaUcPeriod"/>
            </a:pPr>
            <a:r>
              <a:rPr lang="pl-PL" baseline="0" dirty="0" smtClean="0"/>
              <a:t>Gołębiewski, </a:t>
            </a:r>
            <a:r>
              <a:rPr lang="pl-PL" b="0" i="1" dirty="0" smtClean="0"/>
              <a:t>Chemia kwantowa związków nieorganicznych, </a:t>
            </a:r>
            <a:r>
              <a:rPr lang="pl-PL" b="0" i="0" dirty="0" smtClean="0"/>
              <a:t>PWN, </a:t>
            </a:r>
            <a:r>
              <a:rPr lang="pl-PL" b="0" i="0" baseline="0" dirty="0" smtClean="0"/>
              <a:t>W-</a:t>
            </a:r>
            <a:r>
              <a:rPr lang="pl-PL" b="0" i="0" baseline="0" dirty="0" err="1" smtClean="0"/>
              <a:t>wa</a:t>
            </a:r>
            <a:r>
              <a:rPr lang="pl-PL" b="0" i="0" dirty="0" smtClean="0"/>
              <a:t>,</a:t>
            </a:r>
            <a:r>
              <a:rPr lang="pl-PL" b="0" i="0" baseline="0" dirty="0" smtClean="0"/>
              <a:t> 1969</a:t>
            </a:r>
          </a:p>
          <a:p>
            <a:pPr marL="0" indent="0" algn="just">
              <a:buNone/>
            </a:pPr>
            <a:r>
              <a:rPr lang="pl-PL" b="0" i="1" baseline="0" dirty="0" smtClean="0"/>
              <a:t>https://sage2.icse.us.edu.pl/home/pub/149/termy_calosc.pdf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51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 smtClean="0">
                <a:effectLst/>
              </a:rPr>
              <a:t>M. Cieślak</a:t>
            </a:r>
            <a:r>
              <a:rPr lang="pl-PL" sz="900" baseline="0" dirty="0" smtClean="0">
                <a:effectLst/>
              </a:rPr>
              <a:t>-Golonka, M. Wasilewski, J. Starosta, </a:t>
            </a:r>
            <a:r>
              <a:rPr lang="pl-PL" sz="900" i="1" baseline="0" dirty="0" smtClean="0">
                <a:effectLst/>
              </a:rPr>
              <a:t>Wstęp do chemii koordynacyjnej</a:t>
            </a:r>
            <a:r>
              <a:rPr lang="pl-PL" sz="900" i="0" baseline="0" dirty="0" smtClean="0">
                <a:effectLst/>
              </a:rPr>
              <a:t>, PWN, W-</a:t>
            </a:r>
            <a:r>
              <a:rPr lang="pl-PL" sz="900" i="0" baseline="0" dirty="0" err="1" smtClean="0">
                <a:effectLst/>
              </a:rPr>
              <a:t>wa</a:t>
            </a:r>
            <a:r>
              <a:rPr lang="pl-PL" sz="900" i="0" baseline="0" dirty="0" smtClean="0">
                <a:effectLst/>
              </a:rPr>
              <a:t>, 2010</a:t>
            </a:r>
            <a:r>
              <a:rPr lang="pl-PL" sz="900" dirty="0" smtClean="0">
                <a:effectLst/>
              </a:rPr>
              <a:t> </a:t>
            </a:r>
            <a:endParaRPr lang="pl-PL" sz="900" dirty="0" smtClean="0"/>
          </a:p>
          <a:p>
            <a:pPr marL="228600" indent="-228600" algn="just">
              <a:buAutoNum type="alphaUcPeriod"/>
            </a:pPr>
            <a:r>
              <a:rPr lang="pl-PL" sz="900" baseline="0" dirty="0" smtClean="0"/>
              <a:t>Gołębiewski, </a:t>
            </a:r>
            <a:r>
              <a:rPr lang="pl-PL" sz="900" b="0" i="1" dirty="0" smtClean="0"/>
              <a:t>Chemia kwantowa związków nieorganicznych, </a:t>
            </a:r>
            <a:r>
              <a:rPr lang="pl-PL" sz="900" b="0" i="0" dirty="0" smtClean="0"/>
              <a:t>PWN, </a:t>
            </a:r>
            <a:r>
              <a:rPr lang="pl-PL" sz="900" b="0" i="0" baseline="0" dirty="0" smtClean="0"/>
              <a:t>W-</a:t>
            </a:r>
            <a:r>
              <a:rPr lang="pl-PL" sz="900" b="0" i="0" baseline="0" dirty="0" err="1" smtClean="0"/>
              <a:t>wa</a:t>
            </a:r>
            <a:r>
              <a:rPr lang="pl-PL" sz="900" b="0" i="0" dirty="0" smtClean="0"/>
              <a:t>,</a:t>
            </a:r>
            <a:r>
              <a:rPr lang="pl-PL" sz="900" b="0" i="0" baseline="0" dirty="0" smtClean="0"/>
              <a:t> 1969</a:t>
            </a:r>
          </a:p>
          <a:p>
            <a:pPr marL="0" indent="0" algn="just">
              <a:buNone/>
            </a:pPr>
            <a:r>
              <a:rPr lang="pl-PL" sz="900" b="0" i="1" baseline="0" dirty="0" smtClean="0"/>
              <a:t>https://sage2.icse.us.edu.pl/home/pub/149/termy_calosc.pdf</a:t>
            </a:r>
          </a:p>
          <a:p>
            <a:endParaRPr lang="pl-PL" sz="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54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Cygański,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 spektroskopowe w chemii analitycznej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WN-T, W-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1997.</a:t>
            </a:r>
          </a:p>
          <a:p>
            <a:r>
              <a:rPr lang="pl-PL" sz="1000" dirty="0" smtClean="0">
                <a:solidFill>
                  <a:schemeClr val="tx1"/>
                </a:solidFill>
              </a:rPr>
              <a:t>W.</a:t>
            </a:r>
            <a:r>
              <a:rPr lang="pl-PL" sz="1000" baseline="0" dirty="0" smtClean="0">
                <a:solidFill>
                  <a:schemeClr val="tx1"/>
                </a:solidFill>
              </a:rPr>
              <a:t> Szczepaniak, </a:t>
            </a:r>
            <a:r>
              <a:rPr lang="pl-PL" sz="1000" i="1" baseline="0" dirty="0" smtClean="0">
                <a:solidFill>
                  <a:schemeClr val="tx1"/>
                </a:solidFill>
              </a:rPr>
              <a:t>Metody instrumentalne w analizie chemicznej, </a:t>
            </a:r>
            <a:r>
              <a:rPr lang="pl-PL" sz="1000" i="0" baseline="0" dirty="0" smtClean="0">
                <a:solidFill>
                  <a:schemeClr val="tx1"/>
                </a:solidFill>
              </a:rPr>
              <a:t>PWN, W-</a:t>
            </a:r>
            <a:r>
              <a:rPr lang="pl-PL" sz="1000" i="0" baseline="0" dirty="0" err="1" smtClean="0">
                <a:solidFill>
                  <a:schemeClr val="tx1"/>
                </a:solidFill>
              </a:rPr>
              <a:t>wa</a:t>
            </a:r>
            <a:r>
              <a:rPr lang="pl-PL" sz="1000" i="0" baseline="0" dirty="0" smtClean="0">
                <a:solidFill>
                  <a:schemeClr val="tx1"/>
                </a:solidFill>
              </a:rPr>
              <a:t>, 2004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hab. Krzysztof Kurzak, Prof.UO,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Spektroskopowe metody analityczne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wykład, IV Chemia Uniwersytet Opolski,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(http://wch.uni.opole.pl/wp-content/uploads/2016/03/SMA_Wyklad.pdf)</a:t>
            </a:r>
            <a:endParaRPr lang="pl-PL" sz="1000" i="1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733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60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>
                <a:effectLst/>
              </a:rPr>
              <a:t>M. Cieślak</a:t>
            </a:r>
            <a:r>
              <a:rPr lang="pl-PL" sz="1000" baseline="0" dirty="0" smtClean="0">
                <a:effectLst/>
              </a:rPr>
              <a:t>-Golonka, M. Wasilewski, J. Starosta, </a:t>
            </a:r>
            <a:r>
              <a:rPr lang="pl-PL" sz="1000" i="1" baseline="0" dirty="0" smtClean="0">
                <a:effectLst/>
              </a:rPr>
              <a:t>Wstęp do chemii koordynacyjnej</a:t>
            </a:r>
            <a:r>
              <a:rPr lang="pl-PL" sz="1000" i="0" baseline="0" dirty="0" smtClean="0">
                <a:effectLst/>
              </a:rPr>
              <a:t>, PWN, W-</a:t>
            </a:r>
            <a:r>
              <a:rPr lang="pl-PL" sz="1000" i="0" baseline="0" dirty="0" err="1" smtClean="0">
                <a:effectLst/>
              </a:rPr>
              <a:t>wa</a:t>
            </a:r>
            <a:r>
              <a:rPr lang="pl-PL" sz="1000" i="0" baseline="0" dirty="0" smtClean="0">
                <a:effectLst/>
              </a:rPr>
              <a:t>, 2010</a:t>
            </a:r>
            <a:r>
              <a:rPr lang="pl-PL" sz="1000" dirty="0" smtClean="0">
                <a:effectLst/>
              </a:rPr>
              <a:t> </a:t>
            </a:r>
            <a:endParaRPr lang="pl-PL" sz="1000" dirty="0" smtClean="0"/>
          </a:p>
          <a:p>
            <a:endParaRPr lang="pl-PL" sz="1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521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r>
              <a:rPr lang="pl-PL" i="1" dirty="0" smtClean="0"/>
              <a:t>https://astrobiology.nasa.gov/news/check-type-leslie-orgel-1927-2007</a:t>
            </a:r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9609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Z.</a:t>
            </a:r>
            <a:r>
              <a:rPr lang="pl-PL" sz="1200" baseline="0" dirty="0" smtClean="0"/>
              <a:t> Stasickiej, G. Stochel, </a:t>
            </a:r>
            <a:r>
              <a:rPr lang="pl-PL" sz="1200" i="1" baseline="0" dirty="0" smtClean="0"/>
              <a:t>Podstawy chemii koordynacyjnej, </a:t>
            </a:r>
            <a:r>
              <a:rPr lang="pl-PL" sz="1200" i="0" baseline="0" dirty="0" smtClean="0"/>
              <a:t>tom 1, Wydawnictwo Uniwerstytetu Jagiellońskiego, Kraków, 2014  </a:t>
            </a:r>
            <a:endParaRPr lang="pl-PL" sz="12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pPr marL="0" indent="0">
              <a:buNone/>
            </a:pPr>
            <a:r>
              <a:rPr lang="pl-PL" i="1" baseline="0" dirty="0" smtClean="0"/>
              <a:t>https://www.slideshare.net/mahboeb/t-sdiagram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70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Z.</a:t>
            </a:r>
            <a:r>
              <a:rPr lang="pl-PL" sz="1200" baseline="0" dirty="0" smtClean="0"/>
              <a:t> Stasickiej, G. Stochel, </a:t>
            </a:r>
            <a:r>
              <a:rPr lang="pl-PL" sz="1200" i="1" baseline="0" dirty="0" smtClean="0"/>
              <a:t>Podstawy chemii koordynacyjnej, </a:t>
            </a:r>
            <a:r>
              <a:rPr lang="pl-PL" sz="1200" i="0" baseline="0" dirty="0" smtClean="0"/>
              <a:t>tom 1, Wydawnictwo Uniwerstytetu Jagiellońskiego, Kraków, 2014  </a:t>
            </a:r>
            <a:endParaRPr lang="pl-PL" sz="12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628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Z.</a:t>
            </a:r>
            <a:r>
              <a:rPr lang="pl-PL" sz="1200" baseline="0" dirty="0" smtClean="0"/>
              <a:t> Stasickiej, G. Stochel, </a:t>
            </a:r>
            <a:r>
              <a:rPr lang="pl-PL" sz="1200" i="1" baseline="0" dirty="0" smtClean="0"/>
              <a:t>Podstawy chemii koordynacyjnej, </a:t>
            </a:r>
            <a:r>
              <a:rPr lang="pl-PL" sz="1200" i="0" baseline="0" dirty="0" smtClean="0"/>
              <a:t>tom 1, Wydawnictwo Uniwerstytetu Jagiellońskiego, Kraków, 2014  </a:t>
            </a:r>
            <a:endParaRPr lang="pl-PL" sz="1200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effectLst/>
              </a:rPr>
              <a:t>M. Cieślak</a:t>
            </a:r>
            <a:r>
              <a:rPr lang="pl-PL" sz="1200" baseline="0" dirty="0" smtClean="0">
                <a:effectLst/>
              </a:rPr>
              <a:t>-Golonka, M. Wasilewski, J. Starosta, </a:t>
            </a:r>
            <a:r>
              <a:rPr lang="pl-PL" sz="1200" i="1" baseline="0" dirty="0" smtClean="0">
                <a:effectLst/>
              </a:rPr>
              <a:t>Wstęp do chemii koordynacyjnej</a:t>
            </a:r>
            <a:r>
              <a:rPr lang="pl-PL" sz="1200" i="0" baseline="0" dirty="0" smtClean="0">
                <a:effectLst/>
              </a:rPr>
              <a:t>, PWN, W-</a:t>
            </a:r>
            <a:r>
              <a:rPr lang="pl-PL" sz="1200" i="0" baseline="0" dirty="0" err="1" smtClean="0">
                <a:effectLst/>
              </a:rPr>
              <a:t>wa</a:t>
            </a:r>
            <a:r>
              <a:rPr lang="pl-PL" sz="1200" i="0" baseline="0" dirty="0" smtClean="0">
                <a:effectLst/>
              </a:rPr>
              <a:t>, 2010</a:t>
            </a:r>
            <a:r>
              <a:rPr lang="pl-PL" sz="1200" dirty="0" smtClean="0">
                <a:effectLst/>
              </a:rPr>
              <a:t> </a:t>
            </a: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66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Cygański, </a:t>
            </a:r>
            <a:r>
              <a:rPr lang="pl-PL" sz="10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 spektroskopowe w chemii analitycznej</a:t>
            </a: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WN-T, Warszawa 1997.</a:t>
            </a:r>
          </a:p>
          <a:p>
            <a:r>
              <a:rPr lang="pl-PL" sz="800" dirty="0" smtClean="0">
                <a:solidFill>
                  <a:schemeClr val="tx1"/>
                </a:solidFill>
              </a:rPr>
              <a:t>W.</a:t>
            </a:r>
            <a:r>
              <a:rPr lang="pl-PL" sz="800" baseline="0" dirty="0" smtClean="0">
                <a:solidFill>
                  <a:schemeClr val="tx1"/>
                </a:solidFill>
              </a:rPr>
              <a:t> Szczepaniak, </a:t>
            </a:r>
            <a:r>
              <a:rPr lang="pl-PL" sz="800" i="1" baseline="0" dirty="0" smtClean="0">
                <a:solidFill>
                  <a:schemeClr val="tx1"/>
                </a:solidFill>
              </a:rPr>
              <a:t>Metody instrumentalne w analizie chemicznej, </a:t>
            </a:r>
            <a:r>
              <a:rPr lang="pl-PL" sz="800" i="0" baseline="0" dirty="0" smtClean="0">
                <a:solidFill>
                  <a:schemeClr val="tx1"/>
                </a:solidFill>
              </a:rPr>
              <a:t>PWN, W-</a:t>
            </a:r>
            <a:r>
              <a:rPr lang="pl-PL" sz="800" i="0" baseline="0" dirty="0" err="1" smtClean="0">
                <a:solidFill>
                  <a:schemeClr val="tx1"/>
                </a:solidFill>
              </a:rPr>
              <a:t>wa</a:t>
            </a:r>
            <a:r>
              <a:rPr lang="pl-PL" sz="800" i="0" baseline="0" dirty="0" smtClean="0">
                <a:solidFill>
                  <a:schemeClr val="tx1"/>
                </a:solidFill>
              </a:rPr>
              <a:t>, 2004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hab. Krzysztof Kurzak, Prof.UO, </a:t>
            </a:r>
            <a:r>
              <a:rPr lang="pl-PL" sz="10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Spektroskopowe metody analityczne</a:t>
            </a: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wykład, IV Chemia Uniwersytet Opolski, </a:t>
            </a:r>
            <a:r>
              <a:rPr lang="pl-PL" sz="10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(http://wch.uni.opole.pl/wp-content/uploads/2016/03/SMA_Wyklad.pdf)</a:t>
            </a:r>
            <a:endParaRPr lang="pl-PL" sz="800" i="1" dirty="0" smtClean="0">
              <a:solidFill>
                <a:schemeClr val="tx1"/>
              </a:solidFill>
            </a:endParaRPr>
          </a:p>
          <a:p>
            <a:pPr algn="just"/>
            <a:endParaRPr lang="pl-PL" sz="1000" u="none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36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W.</a:t>
            </a:r>
            <a:r>
              <a:rPr lang="pl-PL" sz="1200" baseline="0" dirty="0" smtClean="0">
                <a:solidFill>
                  <a:schemeClr val="tx1"/>
                </a:solidFill>
              </a:rPr>
              <a:t> Szczepaniak, </a:t>
            </a:r>
            <a:r>
              <a:rPr lang="pl-PL" sz="1200" i="1" baseline="0" dirty="0" smtClean="0">
                <a:solidFill>
                  <a:schemeClr val="tx1"/>
                </a:solidFill>
              </a:rPr>
              <a:t>Metody instrumentalne w analizie chemicznej, </a:t>
            </a:r>
            <a:r>
              <a:rPr lang="pl-PL" sz="1200" i="0" baseline="0" dirty="0" smtClean="0">
                <a:solidFill>
                  <a:schemeClr val="tx1"/>
                </a:solidFill>
              </a:rPr>
              <a:t>PWN, W-</a:t>
            </a:r>
            <a:r>
              <a:rPr lang="pl-PL" sz="1200" i="0" baseline="0" dirty="0" err="1" smtClean="0">
                <a:solidFill>
                  <a:schemeClr val="tx1"/>
                </a:solidFill>
              </a:rPr>
              <a:t>wa</a:t>
            </a:r>
            <a:r>
              <a:rPr lang="pl-PL" sz="1200" i="0" baseline="0" dirty="0" smtClean="0">
                <a:solidFill>
                  <a:schemeClr val="tx1"/>
                </a:solidFill>
              </a:rPr>
              <a:t>, 2004</a:t>
            </a:r>
          </a:p>
          <a:p>
            <a:r>
              <a:rPr lang="pl-PL" dirty="0" smtClean="0">
                <a:effectLst/>
              </a:rPr>
              <a:t>M. Cieślak</a:t>
            </a:r>
            <a:r>
              <a:rPr lang="pl-PL" baseline="0" dirty="0" smtClean="0">
                <a:effectLst/>
              </a:rPr>
              <a:t>-Golonka, M. Wasilewski, J. Starosta, </a:t>
            </a:r>
            <a:r>
              <a:rPr lang="pl-PL" i="1" baseline="0" dirty="0" smtClean="0">
                <a:effectLst/>
              </a:rPr>
              <a:t>Wstęp do chemii koordynacyjnej</a:t>
            </a:r>
            <a:r>
              <a:rPr lang="pl-PL" i="0" baseline="0" dirty="0" smtClean="0">
                <a:effectLst/>
              </a:rPr>
              <a:t>, PWN, W-</a:t>
            </a:r>
            <a:r>
              <a:rPr lang="pl-PL" i="0" baseline="0" dirty="0" err="1" smtClean="0">
                <a:effectLst/>
              </a:rPr>
              <a:t>wa</a:t>
            </a:r>
            <a:r>
              <a:rPr lang="pl-PL" i="0" baseline="0" dirty="0" smtClean="0">
                <a:effectLst/>
              </a:rPr>
              <a:t>, 2010</a:t>
            </a:r>
            <a:r>
              <a:rPr lang="pl-PL" dirty="0" smtClean="0">
                <a:effectLst/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60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900" dirty="0" smtClean="0">
                <a:solidFill>
                  <a:schemeClr val="tx1"/>
                </a:solidFill>
              </a:rPr>
              <a:t>W.</a:t>
            </a:r>
            <a:r>
              <a:rPr lang="pl-PL" sz="900" baseline="0" dirty="0" smtClean="0">
                <a:solidFill>
                  <a:schemeClr val="tx1"/>
                </a:solidFill>
              </a:rPr>
              <a:t> Szczepaniak, </a:t>
            </a:r>
            <a:r>
              <a:rPr lang="pl-PL" sz="900" i="1" baseline="0" dirty="0" smtClean="0">
                <a:solidFill>
                  <a:schemeClr val="tx1"/>
                </a:solidFill>
              </a:rPr>
              <a:t>Metody instrumentalne w analizie chemicznej, </a:t>
            </a:r>
            <a:r>
              <a:rPr lang="pl-PL" sz="900" i="0" baseline="0" dirty="0" smtClean="0">
                <a:solidFill>
                  <a:schemeClr val="tx1"/>
                </a:solidFill>
              </a:rPr>
              <a:t>PWN, W-</a:t>
            </a:r>
            <a:r>
              <a:rPr lang="pl-PL" sz="900" i="0" baseline="0" dirty="0" err="1" smtClean="0">
                <a:solidFill>
                  <a:schemeClr val="tx1"/>
                </a:solidFill>
              </a:rPr>
              <a:t>wa</a:t>
            </a:r>
            <a:r>
              <a:rPr lang="pl-PL" sz="900" i="0" baseline="0" dirty="0" smtClean="0">
                <a:solidFill>
                  <a:schemeClr val="tx1"/>
                </a:solidFill>
              </a:rPr>
              <a:t>, 2004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Małgorzata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Krasodomska,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Zastosowanie spektroskopii UV/VIS w określaniu struktury</a:t>
            </a:r>
            <a:r>
              <a:rPr lang="pl-PL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związków organicznych, </a:t>
            </a:r>
            <a:r>
              <a:rPr lang="pl-P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(http://www2.chemia.uj.edu.pl/~zcho/dydaktyka/materia%C5%82y%20spektroskopiaUV%20PDF.pdf)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pl-PL" sz="900" dirty="0" smtClean="0"/>
          </a:p>
          <a:p>
            <a:endParaRPr lang="pl-PL" sz="900" dirty="0" smtClean="0"/>
          </a:p>
          <a:p>
            <a:endParaRPr lang="pl-PL" sz="9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67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>
                <a:solidFill>
                  <a:schemeClr val="tx1"/>
                </a:solidFill>
              </a:rPr>
              <a:t>W.</a:t>
            </a:r>
            <a:r>
              <a:rPr lang="pl-PL" sz="1000" baseline="0" dirty="0" smtClean="0">
                <a:solidFill>
                  <a:schemeClr val="tx1"/>
                </a:solidFill>
              </a:rPr>
              <a:t> Szczepaniak, </a:t>
            </a:r>
            <a:r>
              <a:rPr lang="pl-PL" sz="1000" i="1" baseline="0" dirty="0" smtClean="0">
                <a:solidFill>
                  <a:schemeClr val="tx1"/>
                </a:solidFill>
              </a:rPr>
              <a:t>Metody instrumentalne w analizie chemicznej, </a:t>
            </a:r>
            <a:r>
              <a:rPr lang="pl-PL" sz="1000" i="0" baseline="0" dirty="0" smtClean="0">
                <a:solidFill>
                  <a:schemeClr val="tx1"/>
                </a:solidFill>
              </a:rPr>
              <a:t>PWN, W-</a:t>
            </a:r>
            <a:r>
              <a:rPr lang="pl-PL" sz="1000" i="0" baseline="0" dirty="0" err="1" smtClean="0">
                <a:solidFill>
                  <a:schemeClr val="tx1"/>
                </a:solidFill>
              </a:rPr>
              <a:t>wa</a:t>
            </a:r>
            <a:r>
              <a:rPr lang="pl-PL" sz="1000" i="0" baseline="0" dirty="0" smtClean="0">
                <a:solidFill>
                  <a:schemeClr val="tx1"/>
                </a:solidFill>
              </a:rPr>
              <a:t>, 2004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smtClean="0">
                <a:effectLst/>
              </a:rPr>
              <a:t>M. Cieślak</a:t>
            </a:r>
            <a:r>
              <a:rPr lang="pl-PL" sz="1000" baseline="0" dirty="0" smtClean="0">
                <a:effectLst/>
              </a:rPr>
              <a:t>-Golonka, M. Wasilewski, J. Starosta, </a:t>
            </a:r>
            <a:r>
              <a:rPr lang="pl-PL" sz="1000" i="1" baseline="0" dirty="0" smtClean="0">
                <a:effectLst/>
              </a:rPr>
              <a:t>Wstęp do chemii koordynacyjnej</a:t>
            </a:r>
            <a:r>
              <a:rPr lang="pl-PL" sz="1000" i="0" baseline="0" dirty="0" smtClean="0">
                <a:effectLst/>
              </a:rPr>
              <a:t>, PWN, W-</a:t>
            </a:r>
            <a:r>
              <a:rPr lang="pl-PL" sz="1000" i="0" baseline="0" dirty="0" err="1" smtClean="0">
                <a:effectLst/>
              </a:rPr>
              <a:t>wa</a:t>
            </a:r>
            <a:r>
              <a:rPr lang="pl-PL" sz="1000" i="0" baseline="0" dirty="0" smtClean="0">
                <a:effectLst/>
              </a:rPr>
              <a:t>, 2010</a:t>
            </a:r>
            <a:r>
              <a:rPr lang="pl-PL" sz="1000" dirty="0" smtClean="0">
                <a:effectLst/>
              </a:rPr>
              <a:t> </a:t>
            </a:r>
            <a:endParaRPr lang="pl-PL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i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44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dirty="0" smtClean="0"/>
              <a:t>Z.</a:t>
            </a:r>
            <a:r>
              <a:rPr lang="pl-PL" sz="1000" baseline="0" dirty="0" smtClean="0"/>
              <a:t> Stasickiej, G. Stochel, </a:t>
            </a:r>
            <a:r>
              <a:rPr lang="pl-PL" sz="1000" i="1" baseline="0" dirty="0" smtClean="0"/>
              <a:t>Podstawy chemii koordynacyjnej, </a:t>
            </a:r>
            <a:r>
              <a:rPr lang="pl-PL" sz="1000" i="0" baseline="0" dirty="0" smtClean="0"/>
              <a:t>tom 1, Wydawnictwo Uniwerstytetu Jagiellońskiego, Kraków, 2014  </a:t>
            </a:r>
            <a:endParaRPr lang="pl-PL" sz="1000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49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/>
              <a:t>https://en.wikipedia.org/wiki/Hans_Bethe</a:t>
            </a:r>
          </a:p>
          <a:p>
            <a:r>
              <a:rPr lang="pl-PL" i="1" dirty="0" smtClean="0"/>
              <a:t>http://www.aldebaran.cz/famous/photos/Vleck_01.jpg</a:t>
            </a:r>
          </a:p>
          <a:p>
            <a:r>
              <a:rPr lang="pl-PL" i="0" dirty="0" smtClean="0"/>
              <a:t>C. E. </a:t>
            </a:r>
            <a:r>
              <a:rPr lang="pl-PL" i="0" dirty="0" err="1" smtClean="0"/>
              <a:t>Housecroft</a:t>
            </a:r>
            <a:r>
              <a:rPr lang="pl-PL" i="0" dirty="0" smtClean="0"/>
              <a:t>,</a:t>
            </a:r>
            <a:r>
              <a:rPr lang="pl-PL" i="0" baseline="0" dirty="0" smtClean="0"/>
              <a:t> A. E. </a:t>
            </a:r>
            <a:r>
              <a:rPr lang="pl-PL" i="0" baseline="0" dirty="0" err="1" smtClean="0"/>
              <a:t>Sharpe</a:t>
            </a:r>
            <a:r>
              <a:rPr lang="pl-PL" i="0" baseline="0" dirty="0" smtClean="0"/>
              <a:t>, </a:t>
            </a:r>
            <a:r>
              <a:rPr lang="pl-PL" i="1" baseline="0" dirty="0" smtClean="0"/>
              <a:t>Inorganic Chemistry</a:t>
            </a:r>
            <a:r>
              <a:rPr lang="pl-PL" i="0" baseline="0" dirty="0" smtClean="0"/>
              <a:t>,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edition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Pearson 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Limited, 2012, England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effectLst/>
              </a:rPr>
              <a:t>M. Cieślak</a:t>
            </a:r>
            <a:r>
              <a:rPr lang="pl-PL" baseline="0" dirty="0" smtClean="0">
                <a:effectLst/>
              </a:rPr>
              <a:t>-Golonka, M. Wasilewski, J. Starosta, </a:t>
            </a:r>
            <a:r>
              <a:rPr lang="pl-PL" i="1" baseline="0" dirty="0" smtClean="0">
                <a:effectLst/>
              </a:rPr>
              <a:t>Wstęp do chemii koordynacyjnej</a:t>
            </a:r>
            <a:r>
              <a:rPr lang="pl-PL" i="0" baseline="0" dirty="0" smtClean="0">
                <a:effectLst/>
              </a:rPr>
              <a:t>, PWN, W-</a:t>
            </a:r>
            <a:r>
              <a:rPr lang="pl-PL" i="0" baseline="0" dirty="0" err="1" smtClean="0">
                <a:effectLst/>
              </a:rPr>
              <a:t>wa</a:t>
            </a:r>
            <a:r>
              <a:rPr lang="pl-PL" i="0" baseline="0" dirty="0" smtClean="0">
                <a:effectLst/>
              </a:rPr>
              <a:t>, 2010</a:t>
            </a:r>
            <a:r>
              <a:rPr lang="pl-PL" dirty="0" smtClean="0">
                <a:effectLst/>
              </a:rPr>
              <a:t> </a:t>
            </a:r>
            <a:endParaRPr lang="pl-PL" dirty="0" smtClean="0"/>
          </a:p>
          <a:p>
            <a:endParaRPr lang="pl-PL" i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87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000" i="0" dirty="0" smtClean="0"/>
              <a:t>C. E. </a:t>
            </a:r>
            <a:r>
              <a:rPr lang="pl-PL" sz="1000" i="0" dirty="0" err="1" smtClean="0"/>
              <a:t>Housecroft</a:t>
            </a:r>
            <a:r>
              <a:rPr lang="pl-PL" sz="1000" i="0" dirty="0" smtClean="0"/>
              <a:t>,</a:t>
            </a:r>
            <a:r>
              <a:rPr lang="pl-PL" sz="1000" i="0" baseline="0" dirty="0" smtClean="0"/>
              <a:t> A. E. </a:t>
            </a:r>
            <a:r>
              <a:rPr lang="pl-PL" sz="1000" i="0" baseline="0" dirty="0" err="1" smtClean="0"/>
              <a:t>Sharpe</a:t>
            </a:r>
            <a:r>
              <a:rPr lang="pl-PL" sz="1000" i="0" baseline="0" dirty="0" smtClean="0"/>
              <a:t>, </a:t>
            </a:r>
            <a:r>
              <a:rPr lang="pl-PL" sz="1000" i="1" baseline="0" dirty="0" smtClean="0"/>
              <a:t>Inorganic Chemistry</a:t>
            </a:r>
            <a:r>
              <a:rPr lang="pl-PL" sz="1000" i="0" baseline="0" dirty="0" smtClean="0"/>
              <a:t>, </a:t>
            </a:r>
            <a:r>
              <a:rPr lang="pl-PL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Fourth</a:t>
            </a: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edition</a:t>
            </a: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published</a:t>
            </a: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Pearson </a:t>
            </a:r>
            <a:r>
              <a:rPr lang="pl-PL" sz="10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  <a:r>
              <a:rPr lang="pl-PL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Limited, 2012, England</a:t>
            </a:r>
          </a:p>
          <a:p>
            <a:r>
              <a:rPr lang="pl-PL" sz="1000" i="1" baseline="0" dirty="0" smtClean="0"/>
              <a:t>https://chemistry.stackexchange.com/questions/73640/in-an-octahedral-complex-what-happens-to-the-electrons-donated-by-the-ligand/75432</a:t>
            </a:r>
          </a:p>
          <a:p>
            <a:r>
              <a:rPr lang="pl-PL" sz="1000" i="1" baseline="0" dirty="0" smtClean="0"/>
              <a:t>https://pl.wikipedia.org/wiki/O%C5%9Bmio%C5%9Bcian_foremny</a:t>
            </a:r>
            <a:endParaRPr lang="pl-PL" sz="1000" i="1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1E19-8068-4964-8B9D-F7A9222DFF7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83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890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07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12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77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79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68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6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19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72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34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94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60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17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41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09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9607-9C3E-44D5-ABDD-816A8D185B73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2458C2-3880-4BE1-B12A-7003BE37F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69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  <p:sldLayoutId id="2147484188" r:id="rId13"/>
    <p:sldLayoutId id="2147484189" r:id="rId14"/>
    <p:sldLayoutId id="2147484190" r:id="rId15"/>
    <p:sldLayoutId id="21474841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2ahUKEwicuPOM94HZAhXQ0aQKHVQdAjwQjRx6BAgAEAY&amp;url=http://qf3_electron_density.webs.uvigo.es/&amp;psig=AOvVaw0C0hk2NmNunCuS_wFY1STt&amp;ust=151747875891613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google.pl/url?sa=i&amp;rct=j&amp;q=&amp;esrc=s&amp;source=images&amp;cd=&amp;cad=rja&amp;uact=8&amp;ved=2ahUKEwicuPOM94HZAhXQ0aQKHVQdAjwQjRx6BAgAEAY&amp;url=http://qf3_electron_density.webs.uvigo.es/&amp;psig=AOvVaw0C0hk2NmNunCuS_wFY1STt&amp;ust=151747875891613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gres&amp;cd=&amp;cad=rja&amp;uact=8&amp;ved=2ahUKEwjIq_mrsY7ZAhUFkSwKHZk8DpwQjRx6BAgAEAY&amp;url=https://astrobiology.nasa.gov/news/check-type-leslie-orgel-1927-2007/&amp;psig=AOvVaw0gYcHcYz02gqPke8vebkM-&amp;ust=151790671685166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74788" y="4911724"/>
            <a:ext cx="8684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ELEKTRONOWA </a:t>
            </a:r>
          </a:p>
          <a:p>
            <a:pPr algn="ctr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ZWIĄZKÓW KOMPLEKSOWYCH METALI PRZEJŚCIOWYCH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nalezione obrazy dla zapytania kolo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1443" r="16145" b="1978"/>
          <a:stretch/>
        </p:blipFill>
        <p:spPr bwMode="auto">
          <a:xfrm>
            <a:off x="1817512" y="436099"/>
            <a:ext cx="5799355" cy="35731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-376517" y="147726"/>
            <a:ext cx="1002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Rozszczepienie orbitali </a:t>
            </a: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polu ligandów o symetrii tetraedrycznej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upa 35"/>
          <p:cNvGrpSpPr/>
          <p:nvPr/>
        </p:nvGrpSpPr>
        <p:grpSpPr>
          <a:xfrm>
            <a:off x="370924" y="712457"/>
            <a:ext cx="5680061" cy="5862215"/>
            <a:chOff x="-2916356" y="662958"/>
            <a:chExt cx="6807109" cy="7010400"/>
          </a:xfrm>
        </p:grpSpPr>
        <p:grpSp>
          <p:nvGrpSpPr>
            <p:cNvPr id="4" name="Grupa 3"/>
            <p:cNvGrpSpPr/>
            <p:nvPr/>
          </p:nvGrpSpPr>
          <p:grpSpPr>
            <a:xfrm>
              <a:off x="-2916356" y="662958"/>
              <a:ext cx="6797981" cy="7010400"/>
              <a:chOff x="-1071791" y="747735"/>
              <a:chExt cx="6797981" cy="7010400"/>
            </a:xfrm>
          </p:grpSpPr>
          <p:pic>
            <p:nvPicPr>
              <p:cNvPr id="7" name="Obraz 6"/>
              <p:cNvPicPr>
                <a:picLocks noChangeAspect="1"/>
              </p:cNvPicPr>
              <p:nvPr/>
            </p:nvPicPr>
            <p:blipFill rotWithShape="1">
              <a:blip r:embed="rId3"/>
              <a:srcRect l="3030"/>
              <a:stretch/>
            </p:blipFill>
            <p:spPr>
              <a:xfrm>
                <a:off x="-1071791" y="747735"/>
                <a:ext cx="6797981" cy="7010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9" name="Łącznik prosty ze strzałką 8"/>
              <p:cNvCxnSpPr/>
              <p:nvPr/>
            </p:nvCxnSpPr>
            <p:spPr>
              <a:xfrm>
                <a:off x="32361" y="3384883"/>
                <a:ext cx="32084" cy="2294021"/>
              </a:xfrm>
              <a:prstGeom prst="straightConnector1">
                <a:avLst/>
              </a:prstGeom>
              <a:ln w="6350"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ze strzałką 12"/>
              <p:cNvCxnSpPr/>
              <p:nvPr/>
            </p:nvCxnSpPr>
            <p:spPr>
              <a:xfrm>
                <a:off x="4745973" y="1395663"/>
                <a:ext cx="8021" cy="4836694"/>
              </a:xfrm>
              <a:prstGeom prst="straightConnector1">
                <a:avLst/>
              </a:prstGeom>
              <a:ln w="6350">
                <a:headEnd type="triangle" w="lg" len="lg"/>
                <a:tailEnd type="triangl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Łącznik prosty ze strzałką 9"/>
            <p:cNvCxnSpPr/>
            <p:nvPr/>
          </p:nvCxnSpPr>
          <p:spPr>
            <a:xfrm>
              <a:off x="2337718" y="4288221"/>
              <a:ext cx="8021" cy="1859359"/>
            </a:xfrm>
            <a:prstGeom prst="straightConnector1">
              <a:avLst/>
            </a:prstGeom>
            <a:ln w="6350">
              <a:solidFill>
                <a:srgbClr val="0000FF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>
              <a:off x="2321676" y="1310886"/>
              <a:ext cx="8021" cy="2918899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/>
            <p:nvPr/>
          </p:nvCxnSpPr>
          <p:spPr>
            <a:xfrm>
              <a:off x="-1263738" y="3263248"/>
              <a:ext cx="16042" cy="988115"/>
            </a:xfrm>
            <a:prstGeom prst="straightConnector1">
              <a:avLst/>
            </a:prstGeom>
            <a:ln w="6350">
              <a:solidFill>
                <a:srgbClr val="0000FF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1678916" y="2770334"/>
              <a:ext cx="757001" cy="39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6Dq</a:t>
              </a:r>
              <a:r>
                <a:rPr lang="pl-PL" sz="16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564672" y="4706160"/>
              <a:ext cx="871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- 4Dq</a:t>
              </a:r>
              <a:r>
                <a:rPr lang="pl-PL" sz="16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pl-PL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-1238565" y="3628815"/>
              <a:ext cx="8712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4Dq</a:t>
              </a:r>
              <a:r>
                <a:rPr lang="pl-PL" sz="1600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sz="16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pl-PL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-1242576" y="4595201"/>
              <a:ext cx="1051490" cy="39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- 6Dqt       </a:t>
              </a:r>
              <a:endPara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2909430" y="3703436"/>
              <a:ext cx="972195" cy="39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10Dq</a:t>
              </a:r>
              <a:r>
                <a:rPr lang="pl-PL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pl-PL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-2542946" y="4301296"/>
              <a:ext cx="969647" cy="40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10Dq</a:t>
              </a:r>
              <a:r>
                <a:rPr lang="pl-PL" sz="16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endParaRPr lang="pl-PL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 flipV="1">
              <a:off x="-2770080" y="1733994"/>
              <a:ext cx="0" cy="46884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pole tekstowe 31"/>
            <p:cNvSpPr txBox="1"/>
            <p:nvPr/>
          </p:nvSpPr>
          <p:spPr>
            <a:xfrm>
              <a:off x="-2712223" y="152694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pl-P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-455481" y="6938686"/>
              <a:ext cx="2020152" cy="6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jon w sferycznym polu ligandów</a:t>
              </a:r>
              <a:endPara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-2770080" y="6938686"/>
              <a:ext cx="2393563" cy="6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jon w tetraedrycznym polu ligandów</a:t>
              </a:r>
              <a:endPara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1497190" y="6961406"/>
              <a:ext cx="2393563" cy="6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jon w okteadrycznym polu ligandów</a:t>
              </a:r>
              <a:endPara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97" y="747663"/>
            <a:ext cx="3156588" cy="24184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9" name="Łącznik prosty ze strzałką 18"/>
          <p:cNvCxnSpPr/>
          <p:nvPr/>
        </p:nvCxnSpPr>
        <p:spPr>
          <a:xfrm>
            <a:off x="1767577" y="3743963"/>
            <a:ext cx="3347" cy="1092021"/>
          </a:xfrm>
          <a:prstGeom prst="straightConnector1">
            <a:avLst/>
          </a:prstGeom>
          <a:ln w="63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>
            <a:off x="6258909" y="5298790"/>
            <a:ext cx="261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pl-PL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1/2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pl-PL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4/9Dq</a:t>
            </a:r>
            <a:r>
              <a:rPr lang="pl-PL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258910" y="5869834"/>
            <a:ext cx="261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pl-PL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-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4/9Dq</a:t>
            </a:r>
            <a:r>
              <a:rPr lang="pl-PL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7/70/Tetrahedron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4710">
            <a:off x="6155572" y="2871930"/>
            <a:ext cx="2664751" cy="26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376517" y="147726"/>
            <a:ext cx="10022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Rozszczepienie orbitali </a:t>
            </a:r>
            <a:r>
              <a:rPr lang="pl-PL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polach krystalicznych o niższych symetriach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Grupa 125"/>
          <p:cNvGrpSpPr/>
          <p:nvPr/>
        </p:nvGrpSpPr>
        <p:grpSpPr>
          <a:xfrm>
            <a:off x="440426" y="531879"/>
            <a:ext cx="8732513" cy="5962390"/>
            <a:chOff x="343095" y="547995"/>
            <a:chExt cx="8732513" cy="5962390"/>
          </a:xfrm>
        </p:grpSpPr>
        <p:cxnSp>
          <p:nvCxnSpPr>
            <p:cNvPr id="4" name="Łącznik prostoliniowy 3"/>
            <p:cNvCxnSpPr/>
            <p:nvPr/>
          </p:nvCxnSpPr>
          <p:spPr>
            <a:xfrm>
              <a:off x="427780" y="2896467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Łącznik prostoliniowy 4"/>
            <p:cNvCxnSpPr/>
            <p:nvPr/>
          </p:nvCxnSpPr>
          <p:spPr>
            <a:xfrm>
              <a:off x="427780" y="2998212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Łącznik prostoliniowy 5"/>
            <p:cNvCxnSpPr/>
            <p:nvPr/>
          </p:nvCxnSpPr>
          <p:spPr>
            <a:xfrm>
              <a:off x="427780" y="3113893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Łącznik prostoliniowy 6"/>
            <p:cNvCxnSpPr/>
            <p:nvPr/>
          </p:nvCxnSpPr>
          <p:spPr>
            <a:xfrm>
              <a:off x="427780" y="3211455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oliniowy 7"/>
            <p:cNvCxnSpPr/>
            <p:nvPr/>
          </p:nvCxnSpPr>
          <p:spPr>
            <a:xfrm>
              <a:off x="427780" y="3334105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oliniowy 8"/>
            <p:cNvCxnSpPr/>
            <p:nvPr/>
          </p:nvCxnSpPr>
          <p:spPr>
            <a:xfrm>
              <a:off x="1198781" y="1695053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Łącznik prostoliniowy 9"/>
            <p:cNvCxnSpPr/>
            <p:nvPr/>
          </p:nvCxnSpPr>
          <p:spPr>
            <a:xfrm>
              <a:off x="1198781" y="1821885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1198781" y="3334105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>
              <a:off x="1198781" y="3428880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>
              <a:off x="1280670" y="4366876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/>
            <p:nvPr/>
          </p:nvCxnSpPr>
          <p:spPr>
            <a:xfrm>
              <a:off x="2108838" y="1693660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oliniowy 14"/>
            <p:cNvCxnSpPr/>
            <p:nvPr/>
          </p:nvCxnSpPr>
          <p:spPr>
            <a:xfrm>
              <a:off x="2108838" y="1821885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>
              <a:off x="2108838" y="1947323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>
              <a:off x="2108838" y="4272101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2110384" y="4366876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>
              <a:off x="2950913" y="2263704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>
              <a:off x="2950913" y="2390536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>
              <a:off x="2950913" y="2517367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Łącznik prostoliniowy 21"/>
            <p:cNvCxnSpPr/>
            <p:nvPr/>
          </p:nvCxnSpPr>
          <p:spPr>
            <a:xfrm>
              <a:off x="2950913" y="3591950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Łącznik prostoliniowy 22"/>
            <p:cNvCxnSpPr/>
            <p:nvPr/>
          </p:nvCxnSpPr>
          <p:spPr>
            <a:xfrm>
              <a:off x="2950913" y="3686725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Łącznik prostoliniowy 23"/>
            <p:cNvCxnSpPr/>
            <p:nvPr/>
          </p:nvCxnSpPr>
          <p:spPr>
            <a:xfrm>
              <a:off x="3860970" y="2895074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/>
            <p:nvPr/>
          </p:nvCxnSpPr>
          <p:spPr>
            <a:xfrm>
              <a:off x="3860970" y="2998212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>
            <a:xfrm>
              <a:off x="3860970" y="3113893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/>
            <p:nvPr/>
          </p:nvCxnSpPr>
          <p:spPr>
            <a:xfrm>
              <a:off x="3860970" y="3211455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oliniowy 27"/>
            <p:cNvCxnSpPr/>
            <p:nvPr/>
          </p:nvCxnSpPr>
          <p:spPr>
            <a:xfrm>
              <a:off x="3860970" y="3332712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oliniowy 28"/>
            <p:cNvCxnSpPr/>
            <p:nvPr/>
          </p:nvCxnSpPr>
          <p:spPr>
            <a:xfrm>
              <a:off x="4703045" y="1441390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oliniowy 29"/>
            <p:cNvCxnSpPr/>
            <p:nvPr/>
          </p:nvCxnSpPr>
          <p:spPr>
            <a:xfrm>
              <a:off x="4703045" y="1568222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4633515" y="3906938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oliniowy 31"/>
            <p:cNvCxnSpPr/>
            <p:nvPr/>
          </p:nvCxnSpPr>
          <p:spPr>
            <a:xfrm>
              <a:off x="4633515" y="4035163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4633515" y="4160601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>
              <a:off x="5599197" y="1251840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Łącznik prostoliniowy 34"/>
            <p:cNvCxnSpPr/>
            <p:nvPr/>
          </p:nvCxnSpPr>
          <p:spPr>
            <a:xfrm>
              <a:off x="5627986" y="1702022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Łącznik prostoliniowy 35"/>
            <p:cNvCxnSpPr/>
            <p:nvPr/>
          </p:nvCxnSpPr>
          <p:spPr>
            <a:xfrm>
              <a:off x="6530886" y="1099922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Łącznik prostoliniowy 36"/>
            <p:cNvCxnSpPr/>
            <p:nvPr/>
          </p:nvCxnSpPr>
          <p:spPr>
            <a:xfrm>
              <a:off x="6594235" y="1851153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oliniowy 37"/>
            <p:cNvCxnSpPr/>
            <p:nvPr/>
          </p:nvCxnSpPr>
          <p:spPr>
            <a:xfrm>
              <a:off x="7478027" y="861590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>
              <a:off x="5599197" y="3658850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/>
            <p:nvPr/>
          </p:nvCxnSpPr>
          <p:spPr>
            <a:xfrm>
              <a:off x="5611558" y="4237257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Łącznik prostoliniowy 40"/>
            <p:cNvCxnSpPr/>
            <p:nvPr/>
          </p:nvCxnSpPr>
          <p:spPr>
            <a:xfrm>
              <a:off x="5611558" y="4332032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Łącznik prostoliniowy 41"/>
            <p:cNvCxnSpPr/>
            <p:nvPr/>
          </p:nvCxnSpPr>
          <p:spPr>
            <a:xfrm>
              <a:off x="6693121" y="4612176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>
              <a:off x="6693121" y="4706951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Łącznik prostoliniowy 43"/>
            <p:cNvCxnSpPr/>
            <p:nvPr/>
          </p:nvCxnSpPr>
          <p:spPr>
            <a:xfrm>
              <a:off x="7638716" y="4856082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Łącznik prostoliniowy 44"/>
            <p:cNvCxnSpPr/>
            <p:nvPr/>
          </p:nvCxnSpPr>
          <p:spPr>
            <a:xfrm>
              <a:off x="7640261" y="4950857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Łącznik prostoliniowy 45"/>
            <p:cNvCxnSpPr/>
            <p:nvPr/>
          </p:nvCxnSpPr>
          <p:spPr>
            <a:xfrm>
              <a:off x="6595780" y="3385675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Łącznik prostoliniowy 46"/>
            <p:cNvCxnSpPr/>
            <p:nvPr/>
          </p:nvCxnSpPr>
          <p:spPr>
            <a:xfrm>
              <a:off x="7575367" y="3419125"/>
              <a:ext cx="5608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Łącznik prostoliniowy 47"/>
            <p:cNvCxnSpPr/>
            <p:nvPr/>
          </p:nvCxnSpPr>
          <p:spPr>
            <a:xfrm>
              <a:off x="7530560" y="2706917"/>
              <a:ext cx="560867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pole tekstowe 4"/>
            <p:cNvSpPr txBox="1">
              <a:spLocks noChangeArrowheads="1"/>
            </p:cNvSpPr>
            <p:nvPr/>
          </p:nvSpPr>
          <p:spPr bwMode="auto">
            <a:xfrm>
              <a:off x="546753" y="2635836"/>
              <a:ext cx="307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0" name="pole tekstowe 5"/>
            <p:cNvSpPr txBox="1">
              <a:spLocks noChangeArrowheads="1"/>
            </p:cNvSpPr>
            <p:nvPr/>
          </p:nvSpPr>
          <p:spPr bwMode="auto">
            <a:xfrm>
              <a:off x="1260584" y="1377278"/>
              <a:ext cx="499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" name="pole tekstowe 6"/>
            <p:cNvSpPr txBox="1">
              <a:spLocks noChangeArrowheads="1"/>
            </p:cNvSpPr>
            <p:nvPr/>
          </p:nvSpPr>
          <p:spPr bwMode="auto">
            <a:xfrm>
              <a:off x="1251314" y="3009362"/>
              <a:ext cx="4079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" name="pole tekstowe 23"/>
            <p:cNvSpPr txBox="1">
              <a:spLocks noChangeArrowheads="1"/>
            </p:cNvSpPr>
            <p:nvPr/>
          </p:nvSpPr>
          <p:spPr bwMode="auto">
            <a:xfrm>
              <a:off x="1356380" y="4021225"/>
              <a:ext cx="485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3" name="pole tekstowe 27"/>
            <p:cNvSpPr txBox="1">
              <a:spLocks noChangeArrowheads="1"/>
            </p:cNvSpPr>
            <p:nvPr/>
          </p:nvSpPr>
          <p:spPr bwMode="auto">
            <a:xfrm>
              <a:off x="1184874" y="1821885"/>
              <a:ext cx="9764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yz</a:t>
              </a:r>
            </a:p>
          </p:txBody>
        </p:sp>
        <p:sp>
          <p:nvSpPr>
            <p:cNvPr id="54" name="pole tekstowe 28"/>
            <p:cNvSpPr txBox="1">
              <a:spLocks noChangeArrowheads="1"/>
            </p:cNvSpPr>
            <p:nvPr/>
          </p:nvSpPr>
          <p:spPr bwMode="auto">
            <a:xfrm>
              <a:off x="1122445" y="3441425"/>
              <a:ext cx="11279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5" name="pole tekstowe 29"/>
            <p:cNvSpPr txBox="1">
              <a:spLocks noChangeArrowheads="1"/>
            </p:cNvSpPr>
            <p:nvPr/>
          </p:nvSpPr>
          <p:spPr bwMode="auto">
            <a:xfrm>
              <a:off x="1309254" y="4387782"/>
              <a:ext cx="5036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56" name="Łącznik prostoliniowy 55"/>
            <p:cNvCxnSpPr/>
            <p:nvPr/>
          </p:nvCxnSpPr>
          <p:spPr>
            <a:xfrm flipV="1">
              <a:off x="988648" y="1692266"/>
              <a:ext cx="210133" cy="1421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Łącznik prostoliniowy 56"/>
            <p:cNvCxnSpPr/>
            <p:nvPr/>
          </p:nvCxnSpPr>
          <p:spPr>
            <a:xfrm>
              <a:off x="988648" y="3113893"/>
              <a:ext cx="210133" cy="280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oliniowy 57"/>
            <p:cNvCxnSpPr/>
            <p:nvPr/>
          </p:nvCxnSpPr>
          <p:spPr>
            <a:xfrm>
              <a:off x="994829" y="3101349"/>
              <a:ext cx="273480" cy="12752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ole tekstowe 91"/>
            <p:cNvSpPr txBox="1">
              <a:spLocks noChangeArrowheads="1"/>
            </p:cNvSpPr>
            <p:nvPr/>
          </p:nvSpPr>
          <p:spPr bwMode="auto">
            <a:xfrm>
              <a:off x="2145920" y="1322934"/>
              <a:ext cx="488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</a:p>
          </p:txBody>
        </p:sp>
        <p:sp>
          <p:nvSpPr>
            <p:cNvPr id="60" name="pole tekstowe 92"/>
            <p:cNvSpPr txBox="1">
              <a:spLocks noChangeArrowheads="1"/>
            </p:cNvSpPr>
            <p:nvPr/>
          </p:nvSpPr>
          <p:spPr bwMode="auto">
            <a:xfrm>
              <a:off x="2222555" y="3913088"/>
              <a:ext cx="458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1" name="pole tekstowe 93"/>
            <p:cNvSpPr txBox="1">
              <a:spLocks noChangeArrowheads="1"/>
            </p:cNvSpPr>
            <p:nvPr/>
          </p:nvSpPr>
          <p:spPr bwMode="auto">
            <a:xfrm>
              <a:off x="2002228" y="1938960"/>
              <a:ext cx="13334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yz</a:t>
              </a:r>
            </a:p>
          </p:txBody>
        </p:sp>
        <p:sp>
          <p:nvSpPr>
            <p:cNvPr id="62" name="pole tekstowe 94"/>
            <p:cNvSpPr txBox="1">
              <a:spLocks noChangeArrowheads="1"/>
            </p:cNvSpPr>
            <p:nvPr/>
          </p:nvSpPr>
          <p:spPr bwMode="auto">
            <a:xfrm>
              <a:off x="1921110" y="4353787"/>
              <a:ext cx="11989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63" name="Łącznik prostoliniowy 62"/>
            <p:cNvCxnSpPr/>
            <p:nvPr/>
          </p:nvCxnSpPr>
          <p:spPr>
            <a:xfrm flipV="1">
              <a:off x="1759648" y="1821885"/>
              <a:ext cx="350736" cy="1512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oliniowy 63"/>
            <p:cNvCxnSpPr/>
            <p:nvPr/>
          </p:nvCxnSpPr>
          <p:spPr>
            <a:xfrm>
              <a:off x="1759648" y="3334105"/>
              <a:ext cx="401723" cy="9379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ole tekstowe 99"/>
            <p:cNvSpPr txBox="1">
              <a:spLocks noChangeArrowheads="1"/>
            </p:cNvSpPr>
            <p:nvPr/>
          </p:nvSpPr>
          <p:spPr bwMode="auto">
            <a:xfrm>
              <a:off x="3003446" y="1912478"/>
              <a:ext cx="5655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6" name="pole tekstowe 102"/>
            <p:cNvSpPr txBox="1">
              <a:spLocks noChangeArrowheads="1"/>
            </p:cNvSpPr>
            <p:nvPr/>
          </p:nvSpPr>
          <p:spPr bwMode="auto">
            <a:xfrm>
              <a:off x="2669706" y="2473651"/>
              <a:ext cx="13318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yz</a:t>
              </a:r>
            </a:p>
          </p:txBody>
        </p:sp>
        <p:sp>
          <p:nvSpPr>
            <p:cNvPr id="67" name="pole tekstowe 104"/>
            <p:cNvSpPr txBox="1">
              <a:spLocks noChangeArrowheads="1"/>
            </p:cNvSpPr>
            <p:nvPr/>
          </p:nvSpPr>
          <p:spPr bwMode="auto">
            <a:xfrm>
              <a:off x="2811082" y="3759200"/>
              <a:ext cx="11989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8" name="pole tekstowe 101"/>
            <p:cNvSpPr txBox="1">
              <a:spLocks noChangeArrowheads="1"/>
            </p:cNvSpPr>
            <p:nvPr/>
          </p:nvSpPr>
          <p:spPr bwMode="auto">
            <a:xfrm>
              <a:off x="5665636" y="3948750"/>
              <a:ext cx="5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cxnSp>
          <p:nvCxnSpPr>
            <p:cNvPr id="69" name="Łącznik prostoliniowy 68"/>
            <p:cNvCxnSpPr/>
            <p:nvPr/>
          </p:nvCxnSpPr>
          <p:spPr>
            <a:xfrm>
              <a:off x="3511780" y="2390536"/>
              <a:ext cx="349190" cy="7233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Łącznik prostoliniowy 69"/>
            <p:cNvCxnSpPr/>
            <p:nvPr/>
          </p:nvCxnSpPr>
          <p:spPr>
            <a:xfrm flipV="1">
              <a:off x="3511780" y="3172430"/>
              <a:ext cx="349190" cy="419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prostoliniowy 70"/>
            <p:cNvCxnSpPr/>
            <p:nvPr/>
          </p:nvCxnSpPr>
          <p:spPr>
            <a:xfrm>
              <a:off x="2671251" y="1821885"/>
              <a:ext cx="332195" cy="415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oliniowy 71"/>
            <p:cNvCxnSpPr/>
            <p:nvPr/>
          </p:nvCxnSpPr>
          <p:spPr>
            <a:xfrm flipV="1">
              <a:off x="2671251" y="3591950"/>
              <a:ext cx="279662" cy="6759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ole tekstowe 113"/>
            <p:cNvSpPr txBox="1">
              <a:spLocks noChangeArrowheads="1"/>
            </p:cNvSpPr>
            <p:nvPr/>
          </p:nvSpPr>
          <p:spPr bwMode="auto">
            <a:xfrm>
              <a:off x="3845520" y="2577299"/>
              <a:ext cx="5933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pl-PL" altLang="pl-PL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4" name="pole tekstowe 115"/>
            <p:cNvSpPr txBox="1">
              <a:spLocks noChangeArrowheads="1"/>
            </p:cNvSpPr>
            <p:nvPr/>
          </p:nvSpPr>
          <p:spPr bwMode="auto">
            <a:xfrm>
              <a:off x="4741672" y="1090165"/>
              <a:ext cx="458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75" name="pole tekstowe 117"/>
            <p:cNvSpPr txBox="1">
              <a:spLocks noChangeArrowheads="1"/>
            </p:cNvSpPr>
            <p:nvPr/>
          </p:nvSpPr>
          <p:spPr bwMode="auto">
            <a:xfrm>
              <a:off x="4594889" y="1576585"/>
              <a:ext cx="1197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" name="pole tekstowe 118"/>
            <p:cNvSpPr txBox="1">
              <a:spLocks noChangeArrowheads="1"/>
            </p:cNvSpPr>
            <p:nvPr/>
          </p:nvSpPr>
          <p:spPr bwMode="auto">
            <a:xfrm>
              <a:off x="4703045" y="3523656"/>
              <a:ext cx="4867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</a:p>
          </p:txBody>
        </p:sp>
        <p:sp>
          <p:nvSpPr>
            <p:cNvPr id="77" name="pole tekstowe 119"/>
            <p:cNvSpPr txBox="1">
              <a:spLocks noChangeArrowheads="1"/>
            </p:cNvSpPr>
            <p:nvPr/>
          </p:nvSpPr>
          <p:spPr bwMode="auto">
            <a:xfrm>
              <a:off x="4437290" y="4184294"/>
              <a:ext cx="13334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yz</a:t>
              </a:r>
            </a:p>
          </p:txBody>
        </p:sp>
        <p:cxnSp>
          <p:nvCxnSpPr>
            <p:cNvPr id="78" name="Łącznik prostoliniowy 77"/>
            <p:cNvCxnSpPr/>
            <p:nvPr/>
          </p:nvCxnSpPr>
          <p:spPr>
            <a:xfrm flipV="1">
              <a:off x="4421839" y="1540347"/>
              <a:ext cx="281206" cy="1573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oliniowy 78"/>
            <p:cNvCxnSpPr/>
            <p:nvPr/>
          </p:nvCxnSpPr>
          <p:spPr>
            <a:xfrm>
              <a:off x="4421839" y="3113893"/>
              <a:ext cx="211677" cy="9421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pole tekstowe 123"/>
            <p:cNvSpPr txBox="1">
              <a:spLocks noChangeArrowheads="1"/>
            </p:cNvSpPr>
            <p:nvPr/>
          </p:nvSpPr>
          <p:spPr bwMode="auto">
            <a:xfrm>
              <a:off x="5613103" y="846201"/>
              <a:ext cx="5593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1" name="pole tekstowe 124"/>
            <p:cNvSpPr txBox="1">
              <a:spLocks noChangeArrowheads="1"/>
            </p:cNvSpPr>
            <p:nvPr/>
          </p:nvSpPr>
          <p:spPr bwMode="auto">
            <a:xfrm>
              <a:off x="5511899" y="1168285"/>
              <a:ext cx="9146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2" name="pole tekstowe 125"/>
            <p:cNvSpPr txBox="1">
              <a:spLocks noChangeArrowheads="1"/>
            </p:cNvSpPr>
            <p:nvPr/>
          </p:nvSpPr>
          <p:spPr bwMode="auto">
            <a:xfrm>
              <a:off x="5707020" y="1376530"/>
              <a:ext cx="5670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3" name="pole tekstowe 127"/>
            <p:cNvSpPr txBox="1">
              <a:spLocks noChangeArrowheads="1"/>
            </p:cNvSpPr>
            <p:nvPr/>
          </p:nvSpPr>
          <p:spPr bwMode="auto">
            <a:xfrm>
              <a:off x="5727439" y="1723223"/>
              <a:ext cx="625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84" name="Łącznik prostoliniowy 83"/>
            <p:cNvCxnSpPr/>
            <p:nvPr/>
          </p:nvCxnSpPr>
          <p:spPr>
            <a:xfrm flipV="1">
              <a:off x="5263912" y="1251840"/>
              <a:ext cx="315198" cy="18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oliniowy 84"/>
            <p:cNvCxnSpPr/>
            <p:nvPr/>
          </p:nvCxnSpPr>
          <p:spPr>
            <a:xfrm>
              <a:off x="5256959" y="1576585"/>
              <a:ext cx="408677" cy="115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pole tekstowe 131"/>
            <p:cNvSpPr txBox="1">
              <a:spLocks noChangeArrowheads="1"/>
            </p:cNvSpPr>
            <p:nvPr/>
          </p:nvSpPr>
          <p:spPr bwMode="auto">
            <a:xfrm>
              <a:off x="6506165" y="765421"/>
              <a:ext cx="6087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1g</a:t>
              </a:r>
            </a:p>
          </p:txBody>
        </p:sp>
        <p:sp>
          <p:nvSpPr>
            <p:cNvPr id="87" name="pole tekstowe 133"/>
            <p:cNvSpPr txBox="1">
              <a:spLocks noChangeArrowheads="1"/>
            </p:cNvSpPr>
            <p:nvPr/>
          </p:nvSpPr>
          <p:spPr bwMode="auto">
            <a:xfrm>
              <a:off x="6505268" y="1065004"/>
              <a:ext cx="9146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8" name="pole tekstowe 132"/>
            <p:cNvSpPr txBox="1">
              <a:spLocks noChangeArrowheads="1"/>
            </p:cNvSpPr>
            <p:nvPr/>
          </p:nvSpPr>
          <p:spPr bwMode="auto">
            <a:xfrm>
              <a:off x="6546337" y="1522228"/>
              <a:ext cx="659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1g</a:t>
              </a:r>
            </a:p>
          </p:txBody>
        </p:sp>
        <p:sp>
          <p:nvSpPr>
            <p:cNvPr id="89" name="pole tekstowe 135"/>
            <p:cNvSpPr txBox="1">
              <a:spLocks noChangeArrowheads="1"/>
            </p:cNvSpPr>
            <p:nvPr/>
          </p:nvSpPr>
          <p:spPr bwMode="auto">
            <a:xfrm>
              <a:off x="6546337" y="1837216"/>
              <a:ext cx="6257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90" name="Łącznik prostoliniowy 89"/>
            <p:cNvCxnSpPr/>
            <p:nvPr/>
          </p:nvCxnSpPr>
          <p:spPr>
            <a:xfrm flipV="1">
              <a:off x="6160065" y="1099922"/>
              <a:ext cx="386273" cy="151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oliniowy 90"/>
            <p:cNvCxnSpPr/>
            <p:nvPr/>
          </p:nvCxnSpPr>
          <p:spPr>
            <a:xfrm>
              <a:off x="6172425" y="1702022"/>
              <a:ext cx="423355" cy="1491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pole tekstowe 140"/>
            <p:cNvSpPr txBox="1">
              <a:spLocks noChangeArrowheads="1"/>
            </p:cNvSpPr>
            <p:nvPr/>
          </p:nvSpPr>
          <p:spPr bwMode="auto">
            <a:xfrm>
              <a:off x="7513563" y="547995"/>
              <a:ext cx="6087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1g</a:t>
              </a:r>
            </a:p>
          </p:txBody>
        </p:sp>
        <p:sp>
          <p:nvSpPr>
            <p:cNvPr id="93" name="pole tekstowe 141"/>
            <p:cNvSpPr txBox="1">
              <a:spLocks noChangeArrowheads="1"/>
            </p:cNvSpPr>
            <p:nvPr/>
          </p:nvSpPr>
          <p:spPr bwMode="auto">
            <a:xfrm>
              <a:off x="7444806" y="861590"/>
              <a:ext cx="9146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4" name="pole tekstowe 142"/>
            <p:cNvSpPr txBox="1">
              <a:spLocks noChangeArrowheads="1"/>
            </p:cNvSpPr>
            <p:nvPr/>
          </p:nvSpPr>
          <p:spPr bwMode="auto">
            <a:xfrm>
              <a:off x="7679200" y="3022573"/>
              <a:ext cx="659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1g</a:t>
              </a:r>
            </a:p>
          </p:txBody>
        </p:sp>
        <p:sp>
          <p:nvSpPr>
            <p:cNvPr id="95" name="pole tekstowe 143"/>
            <p:cNvSpPr txBox="1">
              <a:spLocks noChangeArrowheads="1"/>
            </p:cNvSpPr>
            <p:nvPr/>
          </p:nvSpPr>
          <p:spPr bwMode="auto">
            <a:xfrm>
              <a:off x="7691249" y="3415704"/>
              <a:ext cx="6257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pl-PL" altLang="pl-PL" sz="1600" b="1" baseline="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96" name="Łącznik prostoliniowy 95"/>
            <p:cNvCxnSpPr/>
            <p:nvPr/>
          </p:nvCxnSpPr>
          <p:spPr>
            <a:xfrm flipV="1">
              <a:off x="7114930" y="872740"/>
              <a:ext cx="398633" cy="2271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Łącznik prostoliniowy 96"/>
            <p:cNvCxnSpPr/>
            <p:nvPr/>
          </p:nvCxnSpPr>
          <p:spPr>
            <a:xfrm>
              <a:off x="7155103" y="1845578"/>
              <a:ext cx="434171" cy="1583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ole tekstowe 147"/>
            <p:cNvSpPr txBox="1">
              <a:spLocks noChangeArrowheads="1"/>
            </p:cNvSpPr>
            <p:nvPr/>
          </p:nvSpPr>
          <p:spPr bwMode="auto">
            <a:xfrm>
              <a:off x="5654251" y="3289518"/>
              <a:ext cx="5083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9" name="pole tekstowe 148"/>
            <p:cNvSpPr txBox="1">
              <a:spLocks noChangeArrowheads="1"/>
            </p:cNvSpPr>
            <p:nvPr/>
          </p:nvSpPr>
          <p:spPr bwMode="auto">
            <a:xfrm>
              <a:off x="5683389" y="3610196"/>
              <a:ext cx="662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</a:p>
          </p:txBody>
        </p:sp>
        <p:sp>
          <p:nvSpPr>
            <p:cNvPr id="100" name="pole tekstowe 150"/>
            <p:cNvSpPr txBox="1">
              <a:spLocks noChangeArrowheads="1"/>
            </p:cNvSpPr>
            <p:nvPr/>
          </p:nvSpPr>
          <p:spPr bwMode="auto">
            <a:xfrm>
              <a:off x="3102862" y="3298559"/>
              <a:ext cx="5531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01" name="pole tekstowe 149"/>
            <p:cNvSpPr txBox="1">
              <a:spLocks noChangeArrowheads="1"/>
            </p:cNvSpPr>
            <p:nvPr/>
          </p:nvSpPr>
          <p:spPr bwMode="auto">
            <a:xfrm>
              <a:off x="5558749" y="4303674"/>
              <a:ext cx="10120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</a:p>
          </p:txBody>
        </p:sp>
        <p:sp>
          <p:nvSpPr>
            <p:cNvPr id="102" name="pole tekstowe 151"/>
            <p:cNvSpPr txBox="1">
              <a:spLocks noChangeArrowheads="1"/>
            </p:cNvSpPr>
            <p:nvPr/>
          </p:nvSpPr>
          <p:spPr bwMode="auto">
            <a:xfrm>
              <a:off x="6591144" y="3038503"/>
              <a:ext cx="662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</a:p>
          </p:txBody>
        </p:sp>
        <p:sp>
          <p:nvSpPr>
            <p:cNvPr id="103" name="pole tekstowe 153"/>
            <p:cNvSpPr txBox="1">
              <a:spLocks noChangeArrowheads="1"/>
            </p:cNvSpPr>
            <p:nvPr/>
          </p:nvSpPr>
          <p:spPr bwMode="auto">
            <a:xfrm>
              <a:off x="6631192" y="3348171"/>
              <a:ext cx="6628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</a:p>
          </p:txBody>
        </p:sp>
        <p:sp>
          <p:nvSpPr>
            <p:cNvPr id="104" name="pole tekstowe 154"/>
            <p:cNvSpPr txBox="1">
              <a:spLocks noChangeArrowheads="1"/>
            </p:cNvSpPr>
            <p:nvPr/>
          </p:nvSpPr>
          <p:spPr bwMode="auto">
            <a:xfrm>
              <a:off x="7589467" y="2339874"/>
              <a:ext cx="6628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l-PL" altLang="pl-PL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2g</a:t>
              </a:r>
            </a:p>
          </p:txBody>
        </p:sp>
        <p:sp>
          <p:nvSpPr>
            <p:cNvPr id="105" name="pole tekstowe 155"/>
            <p:cNvSpPr txBox="1">
              <a:spLocks noChangeArrowheads="1"/>
            </p:cNvSpPr>
            <p:nvPr/>
          </p:nvSpPr>
          <p:spPr bwMode="auto">
            <a:xfrm>
              <a:off x="7633333" y="2666614"/>
              <a:ext cx="6628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</a:p>
          </p:txBody>
        </p:sp>
        <p:sp>
          <p:nvSpPr>
            <p:cNvPr id="106" name="pole tekstowe 156"/>
            <p:cNvSpPr txBox="1">
              <a:spLocks noChangeArrowheads="1"/>
            </p:cNvSpPr>
            <p:nvPr/>
          </p:nvSpPr>
          <p:spPr bwMode="auto">
            <a:xfrm>
              <a:off x="6765740" y="4269313"/>
              <a:ext cx="4588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07" name="pole tekstowe 157"/>
            <p:cNvSpPr txBox="1">
              <a:spLocks noChangeArrowheads="1"/>
            </p:cNvSpPr>
            <p:nvPr/>
          </p:nvSpPr>
          <p:spPr bwMode="auto">
            <a:xfrm>
              <a:off x="7691249" y="4522976"/>
              <a:ext cx="458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altLang="pl-PL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08" name="pole tekstowe 158"/>
            <p:cNvSpPr txBox="1">
              <a:spLocks noChangeArrowheads="1"/>
            </p:cNvSpPr>
            <p:nvPr/>
          </p:nvSpPr>
          <p:spPr bwMode="auto">
            <a:xfrm>
              <a:off x="6701148" y="4698589"/>
              <a:ext cx="9749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yz</a:t>
              </a:r>
            </a:p>
          </p:txBody>
        </p:sp>
        <p:sp>
          <p:nvSpPr>
            <p:cNvPr id="109" name="pole tekstowe 159"/>
            <p:cNvSpPr txBox="1">
              <a:spLocks noChangeArrowheads="1"/>
            </p:cNvSpPr>
            <p:nvPr/>
          </p:nvSpPr>
          <p:spPr bwMode="auto">
            <a:xfrm>
              <a:off x="7634853" y="4966570"/>
              <a:ext cx="9749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r>
                <a:rPr lang="pl-PL" altLang="pl-PL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,d</a:t>
              </a:r>
              <a:r>
                <a:rPr lang="pl-PL" altLang="pl-PL" sz="16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yz</a:t>
              </a:r>
            </a:p>
          </p:txBody>
        </p:sp>
        <p:cxnSp>
          <p:nvCxnSpPr>
            <p:cNvPr id="110" name="Łącznik prostoliniowy 109"/>
            <p:cNvCxnSpPr/>
            <p:nvPr/>
          </p:nvCxnSpPr>
          <p:spPr>
            <a:xfrm flipV="1">
              <a:off x="5200564" y="3658850"/>
              <a:ext cx="407904" cy="376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oliniowy 110"/>
            <p:cNvCxnSpPr/>
            <p:nvPr/>
          </p:nvCxnSpPr>
          <p:spPr>
            <a:xfrm>
              <a:off x="5200564" y="4035163"/>
              <a:ext cx="412539" cy="2020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oliniowy 111"/>
            <p:cNvCxnSpPr/>
            <p:nvPr/>
          </p:nvCxnSpPr>
          <p:spPr>
            <a:xfrm flipV="1">
              <a:off x="6146159" y="3385675"/>
              <a:ext cx="448076" cy="27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Łącznik prostoliniowy 112"/>
            <p:cNvCxnSpPr/>
            <p:nvPr/>
          </p:nvCxnSpPr>
          <p:spPr>
            <a:xfrm>
              <a:off x="6146159" y="4334819"/>
              <a:ext cx="546962" cy="372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Łącznik prostoliniowy 113"/>
            <p:cNvCxnSpPr/>
            <p:nvPr/>
          </p:nvCxnSpPr>
          <p:spPr>
            <a:xfrm flipV="1">
              <a:off x="7114930" y="2706917"/>
              <a:ext cx="460437" cy="687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Łącznik prostoliniowy 114"/>
            <p:cNvCxnSpPr/>
            <p:nvPr/>
          </p:nvCxnSpPr>
          <p:spPr>
            <a:xfrm>
              <a:off x="7267895" y="4612176"/>
              <a:ext cx="372366" cy="3386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pole tekstowe 171"/>
            <p:cNvSpPr txBox="1">
              <a:spLocks noChangeArrowheads="1"/>
            </p:cNvSpPr>
            <p:nvPr/>
          </p:nvSpPr>
          <p:spPr bwMode="auto">
            <a:xfrm>
              <a:off x="537416" y="5282568"/>
              <a:ext cx="11248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17" name="pole tekstowe 172"/>
            <p:cNvSpPr txBox="1">
              <a:spLocks noChangeArrowheads="1"/>
            </p:cNvSpPr>
            <p:nvPr/>
          </p:nvSpPr>
          <p:spPr bwMode="auto">
            <a:xfrm>
              <a:off x="1467560" y="5288143"/>
              <a:ext cx="88842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18" name="pole tekstowe 175"/>
            <p:cNvSpPr txBox="1">
              <a:spLocks noChangeArrowheads="1"/>
            </p:cNvSpPr>
            <p:nvPr/>
          </p:nvSpPr>
          <p:spPr bwMode="auto">
            <a:xfrm>
              <a:off x="2186028" y="5307656"/>
              <a:ext cx="88842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19" name="pole tekstowe 174"/>
            <p:cNvSpPr txBox="1">
              <a:spLocks noChangeArrowheads="1"/>
            </p:cNvSpPr>
            <p:nvPr/>
          </p:nvSpPr>
          <p:spPr bwMode="auto">
            <a:xfrm>
              <a:off x="3122352" y="5276993"/>
              <a:ext cx="127624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pl-PL" altLang="pl-PL" sz="1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20" name="pole tekstowe 176"/>
            <p:cNvSpPr txBox="1">
              <a:spLocks noChangeArrowheads="1"/>
            </p:cNvSpPr>
            <p:nvPr/>
          </p:nvSpPr>
          <p:spPr bwMode="auto">
            <a:xfrm>
              <a:off x="3888717" y="5276993"/>
              <a:ext cx="95486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</a:t>
              </a:r>
              <a:r>
                <a:rPr lang="pl-PL" altLang="pl-PL" sz="1500" b="1" baseline="30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z+</a:t>
              </a:r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21" name="pole tekstowe 177"/>
            <p:cNvSpPr txBox="1">
              <a:spLocks noChangeArrowheads="1"/>
            </p:cNvSpPr>
            <p:nvPr/>
          </p:nvSpPr>
          <p:spPr bwMode="auto">
            <a:xfrm>
              <a:off x="4659717" y="5288143"/>
              <a:ext cx="122062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22" name="pole tekstowe 178"/>
            <p:cNvSpPr txBox="1">
              <a:spLocks noChangeArrowheads="1"/>
            </p:cNvSpPr>
            <p:nvPr/>
          </p:nvSpPr>
          <p:spPr bwMode="auto">
            <a:xfrm>
              <a:off x="5497155" y="5276993"/>
              <a:ext cx="172741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pl-PL" altLang="pl-PL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Y]</a:t>
              </a:r>
            </a:p>
          </p:txBody>
        </p:sp>
        <p:sp>
          <p:nvSpPr>
            <p:cNvPr id="123" name="pole tekstowe 179"/>
            <p:cNvSpPr txBox="1">
              <a:spLocks noChangeArrowheads="1"/>
            </p:cNvSpPr>
            <p:nvPr/>
          </p:nvSpPr>
          <p:spPr bwMode="auto">
            <a:xfrm>
              <a:off x="6588148" y="5276992"/>
              <a:ext cx="16285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pl-PL" altLang="pl-PL" sz="1500" b="1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sp>
          <p:nvSpPr>
            <p:cNvPr id="124" name="pole tekstowe 180"/>
            <p:cNvSpPr txBox="1">
              <a:spLocks noChangeArrowheads="1"/>
            </p:cNvSpPr>
            <p:nvPr/>
          </p:nvSpPr>
          <p:spPr bwMode="auto">
            <a:xfrm>
              <a:off x="7736015" y="5265332"/>
              <a:ext cx="133959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[MeX</a:t>
              </a:r>
              <a:r>
                <a:rPr lang="pl-PL" altLang="pl-PL" sz="1500" b="1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pl-PL" altLang="pl-PL" sz="15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]</a:t>
              </a:r>
            </a:p>
          </p:txBody>
        </p:sp>
        <p:pic>
          <p:nvPicPr>
            <p:cNvPr id="125" name="Picture 3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10"/>
            <a:stretch/>
          </p:blipFill>
          <p:spPr bwMode="auto">
            <a:xfrm>
              <a:off x="343095" y="5827079"/>
              <a:ext cx="8369163" cy="68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1" y="646567"/>
            <a:ext cx="7047927" cy="6010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-2169115" y="147725"/>
            <a:ext cx="100225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Kompleksy wysoko- i niskospinowe 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3" b="32401"/>
          <a:stretch/>
        </p:blipFill>
        <p:spPr bwMode="auto">
          <a:xfrm>
            <a:off x="724791" y="4322973"/>
            <a:ext cx="8127828" cy="222921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/>
        </p:spPr>
      </p:pic>
      <p:grpSp>
        <p:nvGrpSpPr>
          <p:cNvPr id="40" name="Grupa 39"/>
          <p:cNvGrpSpPr/>
          <p:nvPr/>
        </p:nvGrpSpPr>
        <p:grpSpPr>
          <a:xfrm>
            <a:off x="28725" y="763278"/>
            <a:ext cx="6114202" cy="3418246"/>
            <a:chOff x="1032508" y="763278"/>
            <a:chExt cx="6114202" cy="3418246"/>
          </a:xfrm>
        </p:grpSpPr>
        <p:cxnSp>
          <p:nvCxnSpPr>
            <p:cNvPr id="6" name="Łącznik prostoliniowy 5"/>
            <p:cNvCxnSpPr/>
            <p:nvPr/>
          </p:nvCxnSpPr>
          <p:spPr>
            <a:xfrm>
              <a:off x="2038733" y="3214236"/>
              <a:ext cx="1070398" cy="121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>
              <a:off x="2038733" y="1741016"/>
              <a:ext cx="1043299" cy="121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oliniowy 17"/>
            <p:cNvCxnSpPr/>
            <p:nvPr/>
          </p:nvCxnSpPr>
          <p:spPr>
            <a:xfrm>
              <a:off x="4910061" y="3238098"/>
              <a:ext cx="85361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oliniowy 18"/>
            <p:cNvCxnSpPr/>
            <p:nvPr/>
          </p:nvCxnSpPr>
          <p:spPr>
            <a:xfrm>
              <a:off x="4882962" y="1764878"/>
              <a:ext cx="88070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/>
            <p:nvPr/>
          </p:nvCxnSpPr>
          <p:spPr>
            <a:xfrm>
              <a:off x="2878792" y="1753212"/>
              <a:ext cx="0" cy="14432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/>
            <p:nvPr/>
          </p:nvCxnSpPr>
          <p:spPr>
            <a:xfrm>
              <a:off x="5573980" y="1770976"/>
              <a:ext cx="0" cy="14432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/>
            <p:nvPr/>
          </p:nvCxnSpPr>
          <p:spPr>
            <a:xfrm flipV="1">
              <a:off x="2241973" y="2666718"/>
              <a:ext cx="0" cy="5236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prosty ze strzałką 34"/>
            <p:cNvCxnSpPr/>
            <p:nvPr/>
          </p:nvCxnSpPr>
          <p:spPr>
            <a:xfrm flipV="1">
              <a:off x="5079429" y="2682424"/>
              <a:ext cx="0" cy="5236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 flipV="1">
              <a:off x="2241973" y="1211182"/>
              <a:ext cx="0" cy="523657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ze strzałką 36"/>
            <p:cNvCxnSpPr/>
            <p:nvPr/>
          </p:nvCxnSpPr>
          <p:spPr>
            <a:xfrm>
              <a:off x="5323316" y="2674657"/>
              <a:ext cx="0" cy="53142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/>
            <p:cNvSpPr txBox="1"/>
            <p:nvPr/>
          </p:nvSpPr>
          <p:spPr>
            <a:xfrm>
              <a:off x="1637738" y="763278"/>
              <a:ext cx="2040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wysokospinowy</a:t>
              </a:r>
              <a:endParaRPr lang="pl-P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4127904" y="763278"/>
              <a:ext cx="2040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niskokospinowy</a:t>
              </a:r>
              <a:endParaRPr lang="pl-P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pole tekstowe 37"/>
            <p:cNvSpPr txBox="1"/>
            <p:nvPr/>
          </p:nvSpPr>
          <p:spPr>
            <a:xfrm>
              <a:off x="1637738" y="3011806"/>
              <a:ext cx="58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pl-P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4497981" y="2954572"/>
              <a:ext cx="581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pl-PL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pl-P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2878791" y="2327231"/>
              <a:ext cx="79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</a:t>
              </a:r>
              <a:r>
                <a:rPr lang="pl-PL" b="1" i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Dq</a:t>
              </a:r>
              <a:endPara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5611786" y="2346871"/>
              <a:ext cx="74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</a:t>
              </a:r>
              <a:r>
                <a:rPr lang="pl-PL" b="1" i="1" dirty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Dq</a:t>
              </a:r>
              <a:endPara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pl-PL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032508" y="3473638"/>
              <a:ext cx="31760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E = E</a:t>
              </a:r>
              <a:r>
                <a:rPr lang="pl-PL" sz="1600" b="1" baseline="-25000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0 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+ (E</a:t>
              </a:r>
              <a:r>
                <a:rPr lang="pl-PL" sz="1600" b="1" baseline="-25000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0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+ 10Dq</a:t>
              </a:r>
              <a:r>
                <a:rPr lang="pl-PL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2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E</a:t>
              </a:r>
              <a:r>
                <a:rPr lang="pl-PL" sz="1600" b="1" baseline="-25000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0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+ 10Dq</a:t>
              </a:r>
              <a:r>
                <a:rPr lang="pl-PL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4127904" y="3450555"/>
              <a:ext cx="3018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E = E</a:t>
              </a:r>
              <a:r>
                <a:rPr lang="pl-PL" sz="1600" b="1" baseline="-25000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0 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+ E</a:t>
              </a:r>
              <a:r>
                <a:rPr lang="pl-PL" sz="1600" b="1" baseline="-25000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0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+EP</a:t>
              </a:r>
              <a:r>
                <a:rPr lang="pl-PL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E</a:t>
              </a:r>
              <a:r>
                <a:rPr lang="pl-PL" sz="1600" b="1" baseline="-25000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0</a:t>
              </a:r>
              <a:r>
                <a:rPr lang="pl-PL" sz="1600" b="1" dirty="0" smtClean="0"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+ </a:t>
              </a:r>
              <a:r>
                <a:rPr lang="pl-PL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EP</a:t>
              </a:r>
              <a:endPara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pole tekstowe 48"/>
            <p:cNvSpPr txBox="1"/>
            <p:nvPr/>
          </p:nvSpPr>
          <p:spPr>
            <a:xfrm>
              <a:off x="1928462" y="3812192"/>
              <a:ext cx="138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10Dq </a:t>
              </a:r>
              <a:r>
                <a:rPr lang="pl-PL" b="1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&lt; EP </a:t>
              </a:r>
              <a:endPara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pole tekstowe 49"/>
            <p:cNvSpPr txBox="1"/>
            <p:nvPr/>
          </p:nvSpPr>
          <p:spPr>
            <a:xfrm>
              <a:off x="4812167" y="3812192"/>
              <a:ext cx="1381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10Dq </a:t>
              </a:r>
              <a:r>
                <a:rPr lang="pl-PL" b="1" dirty="0" smtClean="0">
                  <a:solidFill>
                    <a:srgbClr val="00B050"/>
                  </a:solidFill>
                  <a:latin typeface="Times New Roman"/>
                  <a:cs typeface="Times New Roman"/>
                </a:rPr>
                <a:t>&gt; EP </a:t>
              </a:r>
              <a:endPara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Obraz 5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82" y="2066344"/>
            <a:ext cx="3829404" cy="2145787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68" y="143603"/>
            <a:ext cx="3644642" cy="18411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471889" y="26947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 orbitali molekularnych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40346" y="564463"/>
            <a:ext cx="7327719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Wiązanie chemiczne powstaję w wyniku nakładania się odpowiednich orbitali elektronów walencyjnych pochodzących od różnych atomów, czego efektem jest zwiększenie gęstości elektronowej pomiędzy tymi atomami.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1230662" y="2088909"/>
            <a:ext cx="179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Orbitale 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2" y="2587730"/>
            <a:ext cx="1684940" cy="12286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144" y="3241774"/>
            <a:ext cx="2146996" cy="1062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15" y="4093798"/>
            <a:ext cx="2124075" cy="1076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9" name="pole tekstowe 38"/>
          <p:cNvSpPr txBox="1"/>
          <p:nvPr/>
        </p:nvSpPr>
        <p:spPr>
          <a:xfrm>
            <a:off x="5557101" y="1868573"/>
            <a:ext cx="179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Orbitale 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277" y="2382411"/>
            <a:ext cx="2378376" cy="14164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1" name="Obraz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200" y="3038002"/>
            <a:ext cx="2314233" cy="15566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807" y="4542265"/>
            <a:ext cx="2200820" cy="14973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Prostokąt 5"/>
          <p:cNvSpPr/>
          <p:nvPr/>
        </p:nvSpPr>
        <p:spPr>
          <a:xfrm>
            <a:off x="2238308" y="4645172"/>
            <a:ext cx="3451663" cy="2107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SPOSOBY NAKŁADANIA SIĘ ORBITALI: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dodatnie (wiążące)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ujemne (antywiążące)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zerowe (niewiążące)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66682" y="165656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wiązań 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5" y="627321"/>
            <a:ext cx="8105057" cy="61076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6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11427" y="179162"/>
            <a:ext cx="21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wiązań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14272" r="3661" b="11550"/>
          <a:stretch/>
        </p:blipFill>
        <p:spPr>
          <a:xfrm>
            <a:off x="332554" y="2797683"/>
            <a:ext cx="5542171" cy="35770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54" y="179160"/>
            <a:ext cx="1994873" cy="1476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75" y="694524"/>
            <a:ext cx="2061626" cy="1425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41"/>
          <a:stretch/>
        </p:blipFill>
        <p:spPr bwMode="auto">
          <a:xfrm>
            <a:off x="4947360" y="548493"/>
            <a:ext cx="1958370" cy="1430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26" y="1540354"/>
            <a:ext cx="2070844" cy="151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64374" y="1655629"/>
            <a:ext cx="132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xz(M) +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z(L)</a:t>
            </a:r>
            <a:endParaRPr lang="pl-PL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607490" y="2096587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xz(M) +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endParaRPr lang="pl-PL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206636" y="2055739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xz(M) +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(A-B)</a:t>
            </a:r>
            <a:endParaRPr lang="pl-PL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124679" y="3019231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xz(M) +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(A-B)</a:t>
            </a:r>
            <a:endParaRPr lang="pl-PL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361357" y="3618563"/>
            <a:ext cx="25939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Ligandy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-akceptorowe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mają niezapełnione orbitale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odpowiedniej symetrii do utworzenia wiązania z zapełnionymi orbitalami metalu. (P, S, CO, CN</a:t>
            </a:r>
            <a:r>
              <a:rPr lang="pl-PL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l-PL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Ligandy </a:t>
            </a: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-donorowe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mają zapełnione orbitale odpowiednie do tworzenia wiązań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efektywnie nakładają się z niezapełnionymi orbitalami metalu. (F</a:t>
            </a:r>
            <a:r>
              <a:rPr lang="pl-PL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ligandy alkenowe, alkinowe, cyklopentadien)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51312" y="363562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 pola ligandów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485595" y="4305595"/>
            <a:ext cx="7021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Założenia teorii pola ligandów: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Wiązanie w rzeczywistych kompleksów jest jonowo-kowalencyjne i powstaje przez nakładanie się orbitali metalu i liganda o tych samych symetriach i ma charakter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objaśnienia danych eksperymentalnych wykorzystuje się symbolikę i pojęcia stosowane zarówno w TPK jak i TOM.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15606" y="2674580"/>
            <a:ext cx="724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 pola krystalicznego (TPK) uwzględniająca częściowo kowalencyjny charakter wiązań w kompleksie nazywa się 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TEORIĄ POLA LIGANDÓW </a:t>
            </a:r>
            <a:endParaRPr lang="pl-P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47048" y="1357550"/>
            <a:ext cx="5879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Field Theory is too good to be true, whereas Molecular Orbital Theory is too true to be good.</a:t>
            </a:r>
          </a:p>
          <a:p>
            <a:pPr algn="r"/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E. </a:t>
            </a:r>
            <a:r>
              <a:rPr lang="pl-PL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l-PL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uheey</a:t>
            </a:r>
          </a:p>
        </p:txBody>
      </p:sp>
      <p:pic>
        <p:nvPicPr>
          <p:cNvPr id="5" name="Obraz 4" descr="CHIODO SC(HI)ACCIA CHIODO: Il decalogo della manipolazione ...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89" y="0"/>
            <a:ext cx="2489274" cy="24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51310" y="24349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Termy atomowe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84051" y="539970"/>
            <a:ext cx="4085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Wypadkowe liczby kwantowe: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284051" y="1242698"/>
            <a:ext cx="75401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pl-PL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+1)ℏ       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1, 2, 3, ….         </a:t>
            </a:r>
          </a:p>
          <a:p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pl-PL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+1)ℏ        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0, 1/2, 1, 3/2,….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pl-PL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całk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+1)ℏ        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 … |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973067" y="3418148"/>
            <a:ext cx="529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(konfiguracja elektronowa)</a:t>
            </a:r>
            <a:r>
              <a:rPr lang="pl-PL" sz="4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4800" b="1" i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4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pl-PL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48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l-PL" sz="4800" b="1" i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nalezione obrazy dla zapytania quantum chemist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094" y="95373"/>
            <a:ext cx="1591884" cy="15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441811" y="4369019"/>
            <a:ext cx="377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 – multipletowość temu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92023"/>
              </p:ext>
            </p:extLst>
          </p:nvPr>
        </p:nvGraphicFramePr>
        <p:xfrm>
          <a:off x="508829" y="5025104"/>
          <a:ext cx="508456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101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49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pl-PL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termu</a:t>
                      </a:r>
                      <a:endParaRPr lang="pl-PL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07713"/>
              </p:ext>
            </p:extLst>
          </p:nvPr>
        </p:nvGraphicFramePr>
        <p:xfrm>
          <a:off x="5986479" y="4309887"/>
          <a:ext cx="275723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7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l-PL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pl-PL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termu</a:t>
                      </a:r>
                      <a:endParaRPr lang="pl-PL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singletowy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dubletowy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trypletowy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kwartetowy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kwintetowy</a:t>
                      </a:r>
                      <a:endParaRPr lang="pl-PL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592825" y="52471"/>
            <a:ext cx="583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Wyznaczanie liczb kwantowych </a:t>
            </a: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L, S, J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339213" y="505219"/>
                <a:ext cx="6474543" cy="7439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Dwa wektory składowe o liczbach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pl-P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l-PL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000" i="1">
                          <a:latin typeface="Cambria Math" panose="02040503050406030204" pitchFamily="18" charset="0"/>
                        </a:rPr>
                        <m:t>+1)</m:t>
                      </m:r>
                      <m:sSup>
                        <m:sSupPr>
                          <m:ctrlPr>
                            <a:rPr lang="pl-PL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l-PL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pl-P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pl-PL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l-PL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</a:t>
                </a:r>
                <a:r>
                  <a:rPr lang="pl-PL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</a:t>
                </a:r>
                <a:r>
                  <a:rPr lang="pl-PL" sz="20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1, …, –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endParaRPr lang="pl-PL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pl-PL" sz="20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pl-PL" sz="20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l-PL" sz="20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l-PL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l-PL" sz="2000" i="1">
                          <a:latin typeface="Cambria Math"/>
                        </a:rPr>
                        <m:t>+1)</m:t>
                      </m:r>
                      <m:sSup>
                        <m:sSupPr>
                          <m:ctrlPr>
                            <a:rPr lang="pl-PL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000" i="1">
                              <a:latin typeface="Cambria Math"/>
                            </a:rPr>
                            <m:t>ℏ</m:t>
                          </m:r>
                        </m:e>
                        <m:sup>
                          <m:r>
                            <a:rPr lang="pl-PL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l-PL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l-PL" sz="2000" i="1">
                            <a:latin typeface="Cambria Math"/>
                          </a:rPr>
                          <m:t>𝑧</m:t>
                        </m:r>
                        <m:r>
                          <a:rPr lang="pl-PL" sz="20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pl-PL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pl-PL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l-P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pl-PL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pl-P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000" i="1">
                            <a:latin typeface="Cambria Math"/>
                          </a:rPr>
                          <m:t>ℏ</m:t>
                        </m:r>
                      </m:e>
                      <m:sup>
                        <m:r>
                          <a:rPr lang="pl-PL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l-PL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l</a:t>
                </a:r>
                <a:r>
                  <a:rPr lang="pl-PL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</a:t>
                </a:r>
                <a:r>
                  <a:rPr lang="pl-PL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1, …, –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endParaRPr lang="pl-PL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 wypadkowy o liczbie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pl-P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20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l-PL" sz="20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l-PL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pl-PL" sz="20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pl-P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pl-PL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sz="2000" i="1">
                        <a:latin typeface="Cambria Math"/>
                      </a:rPr>
                      <m:t>(</m:t>
                    </m:r>
                    <m:r>
                      <a:rPr lang="pl-PL" sz="2000" b="0" i="1" smtClean="0">
                        <a:latin typeface="Cambria Math"/>
                      </a:rPr>
                      <m:t>𝐿</m:t>
                    </m:r>
                    <m:r>
                      <a:rPr lang="pl-PL" sz="2000" i="1">
                        <a:latin typeface="Cambria Math"/>
                      </a:rPr>
                      <m:t>+1)</m:t>
                    </m:r>
                    <m:sSup>
                      <m:sSupPr>
                        <m:ctrlPr>
                          <a:rPr lang="pl-P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000" i="1">
                            <a:latin typeface="Cambria Math"/>
                          </a:rPr>
                          <m:t>ℏ</m:t>
                        </m:r>
                      </m:e>
                      <m:sup>
                        <m:r>
                          <a:rPr lang="pl-PL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l-P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/>
                      </a:rPr>
                      <m:t> </m:t>
                    </m:r>
                    <m:r>
                      <a:rPr lang="pl-PL" sz="2000" b="0" i="1" smtClean="0">
                        <a:latin typeface="Cambria Math"/>
                      </a:rPr>
                      <m:t>𝑀𝑧</m:t>
                    </m:r>
                    <m:r>
                      <a:rPr lang="pl-PL" sz="2000" i="1">
                        <a:latin typeface="Cambria Math"/>
                      </a:rPr>
                      <m:t>=</m:t>
                    </m:r>
                    <m:r>
                      <a:rPr lang="pl-PL" sz="2000" b="0" i="1" smtClean="0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pl-PL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000" i="1">
                            <a:latin typeface="Cambria Math"/>
                          </a:rPr>
                          <m:t>ℏ</m:t>
                        </m:r>
                      </m:e>
                      <m:sup>
                        <m:r>
                          <a:rPr lang="pl-PL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 L, L </a:t>
                </a:r>
                <a:r>
                  <a:rPr lang="pl-PL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1, …, 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–L</a:t>
                </a:r>
                <a:endParaRPr lang="pl-PL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m</a:t>
                </a:r>
                <a:r>
                  <a:rPr lang="pl-PL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+m</a:t>
                </a:r>
                <a:r>
                  <a:rPr lang="pl-PL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pl-P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Rozważając przypadek ogólny otrzymujemy : </a:t>
                </a:r>
              </a:p>
              <a:p>
                <a:endParaRPr lang="pl-P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= 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….., |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</a:t>
                </a:r>
                <a:r>
                  <a:rPr lang="pl-PL" sz="20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  <a:p>
                <a:endParaRPr lang="pl-PL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pl-PL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 same zasady stosujemy w 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przypadku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konstruowania wektorów </a:t>
                </a:r>
                <a:r>
                  <a:rPr lang="pl-PL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i J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pl-PL" sz="2000" b="1" i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0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0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pl-PL" sz="20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…., |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b="1" baseline="-250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b="1" i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</a:p>
              <a:p>
                <a:pPr>
                  <a:spcAft>
                    <a:spcPts val="600"/>
                  </a:spcAft>
                </a:pPr>
                <a:r>
                  <a:rPr lang="pl-PL" sz="2000" b="1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= L+S, L+S-</a:t>
                </a:r>
                <a:r>
                  <a:rPr lang="pl-PL" sz="20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…., |L-S|</a:t>
                </a:r>
                <a:endParaRPr lang="pl-PL" sz="20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l-PL" sz="20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l-PL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l-PL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l-PL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13" y="505219"/>
                <a:ext cx="6474543" cy="7439857"/>
              </a:xfrm>
              <a:prstGeom prst="rect">
                <a:avLst/>
              </a:prstGeom>
              <a:blipFill rotWithShape="1">
                <a:blip r:embed="rId3"/>
                <a:stretch>
                  <a:fillRect l="-1036" t="-4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ostokąt 8"/>
          <p:cNvSpPr/>
          <p:nvPr/>
        </p:nvSpPr>
        <p:spPr>
          <a:xfrm>
            <a:off x="5327466" y="2659742"/>
            <a:ext cx="3387411" cy="2658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ZAKAZ PAULIEGO </a:t>
            </a:r>
          </a:p>
          <a:p>
            <a:pPr algn="just"/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atomie żadne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 elektrony nie mogą być opisane taką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samą funkcją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elektronową lub rownoważnie żadne dwa elektrony nie mogą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być opisane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tymi samymi wartościami czterech liczb kwantowych: </a:t>
            </a:r>
            <a:r>
              <a:rPr 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Znalezione obrazy dla zapytania quantum chemist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72" y="505219"/>
            <a:ext cx="1591884" cy="15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60438" y="32406"/>
            <a:ext cx="848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generowania kompletu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termów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atomowych dla danej</a:t>
            </a:r>
          </a:p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konfiguracji elektronowej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77627" y="740292"/>
            <a:ext cx="339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o konfiguracji 1s</a:t>
            </a:r>
            <a:r>
              <a:rPr lang="pl-P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pl-P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pl-P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ole tekstowe 5"/>
              <p:cNvSpPr txBox="1"/>
              <p:nvPr/>
            </p:nvSpPr>
            <p:spPr>
              <a:xfrm>
                <a:off x="560438" y="1167996"/>
                <a:ext cx="6872750" cy="2317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pomocą wyznaczników Slatera obliczmy liczbę mikrostanów 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pl-PL" sz="2000" dirty="0" smtClean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l-PL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l-PL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pl-PL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l-PL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6!</m:t>
                        </m:r>
                      </m:num>
                      <m:den>
                        <m:r>
                          <a:rPr lang="pl-PL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pl-PL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! </m:t>
                        </m:r>
                        <m:r>
                          <a:rPr lang="pl-PL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pl-PL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pl-PL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pl-PL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 mikrostanów</a:t>
                </a:r>
              </a:p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Obliczamy wypadkowe liczby kwantowe L i S</a:t>
                </a:r>
              </a:p>
              <a:p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l</a:t>
                </a:r>
                <a:r>
                  <a:rPr lang="pl-PL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pl-PL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                 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pl-PL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2, 1, 0</a:t>
                </a:r>
                <a:endParaRPr lang="pl-PL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½  s</a:t>
                </a:r>
                <a:r>
                  <a:rPr lang="pl-PL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l-PL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½ </a:t>
                </a: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:r>
                  <a:rPr lang="pl-PL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pl-PL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pl-PL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l-PL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0  </a:t>
                </a:r>
              </a:p>
              <a:p>
                <a:endParaRPr lang="pl-PL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8" y="1167996"/>
                <a:ext cx="6872750" cy="2317366"/>
              </a:xfrm>
              <a:prstGeom prst="rect">
                <a:avLst/>
              </a:prstGeom>
              <a:blipFill rotWithShape="1">
                <a:blip r:embed="rId3"/>
                <a:stretch>
                  <a:fillRect l="-976" t="-131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/>
          <p:cNvCxnSpPr/>
          <p:nvPr/>
        </p:nvCxnSpPr>
        <p:spPr>
          <a:xfrm flipV="1">
            <a:off x="2676827" y="2635756"/>
            <a:ext cx="626810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676827" y="2954594"/>
            <a:ext cx="70055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5751872" y="2359239"/>
            <a:ext cx="30381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Podobnie:    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 0, -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0, -1</a:t>
            </a:r>
          </a:p>
          <a:p>
            <a:pPr>
              <a:spcAft>
                <a:spcPts val="600"/>
              </a:spcAft>
            </a:pP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2,1,0,-1,-2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±1/2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±1/2 </a:t>
            </a:r>
          </a:p>
          <a:p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715564"/>
                  </p:ext>
                </p:extLst>
              </p:nvPr>
            </p:nvGraphicFramePr>
            <p:xfrm>
              <a:off x="560438" y="3324651"/>
              <a:ext cx="3849327" cy="2945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8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291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7339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88490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900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pl-PL" sz="14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</a:t>
                          </a:r>
                          <a:r>
                            <a:rPr lang="pl-PL" sz="1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M</a:t>
                          </a:r>
                          <a:r>
                            <a:rPr lang="pl-PL" sz="14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l-PL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l-PL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62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811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pl-PL" sz="14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l-PL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l-PL" sz="1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+</m:t>
                                          </m:r>
                                        </m:e>
                                        <m:e>
                                          <m:r>
                                            <a:rPr lang="pl-PL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pl-PL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pl-PL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e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0715564"/>
                  </p:ext>
                </p:extLst>
              </p:nvPr>
            </p:nvGraphicFramePr>
            <p:xfrm>
              <a:off x="560438" y="3324651"/>
              <a:ext cx="3849327" cy="29453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618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92914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97339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88490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</a:tblGrid>
                  <a:tr h="3900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pl-PL" sz="14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</a:t>
                          </a:r>
                          <a:r>
                            <a:rPr lang="pl-PL" sz="14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M</a:t>
                          </a:r>
                          <a:r>
                            <a:rPr lang="pl-PL" sz="1400" baseline="-25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l-PL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l-PL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1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8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4375" t="-57522" r="-91250" b="-2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5862" t="-57522" r="-690" b="-271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18707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pl-PL" sz="14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5132" t="-57980" r="-2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4375" t="-57980" r="-9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35862" t="-57980" r="-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Strzałka w prawo 17"/>
          <p:cNvSpPr/>
          <p:nvPr/>
        </p:nvSpPr>
        <p:spPr>
          <a:xfrm>
            <a:off x="4551715" y="4439264"/>
            <a:ext cx="860943" cy="501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1950"/>
              </p:ext>
            </p:extLst>
          </p:nvPr>
        </p:nvGraphicFramePr>
        <p:xfrm>
          <a:off x="5698407" y="4264390"/>
          <a:ext cx="2732144" cy="129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9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9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2922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13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Mnożenie 19"/>
          <p:cNvSpPr/>
          <p:nvPr/>
        </p:nvSpPr>
        <p:spPr>
          <a:xfrm>
            <a:off x="1873046" y="3908322"/>
            <a:ext cx="383458" cy="297075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5530644" y="5665408"/>
            <a:ext cx="348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aseline="-25000" dirty="0" smtClean="0"/>
              <a:t>   </a:t>
            </a:r>
            <a:endParaRPr lang="pl-PL" sz="2800" baseline="30000" dirty="0"/>
          </a:p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aseline="-25000" dirty="0" smtClean="0"/>
              <a:t>   </a:t>
            </a:r>
            <a:endParaRPr lang="pl-PL" baseline="30000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064895"/>
              </p:ext>
            </p:extLst>
          </p:nvPr>
        </p:nvGraphicFramePr>
        <p:xfrm>
          <a:off x="5545392" y="4254704"/>
          <a:ext cx="3038167" cy="137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56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74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6533538" y="5665408"/>
            <a:ext cx="268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pl-PL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64248"/>
              </p:ext>
            </p:extLst>
          </p:nvPr>
        </p:nvGraphicFramePr>
        <p:xfrm>
          <a:off x="5530644" y="4254704"/>
          <a:ext cx="3038167" cy="1372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8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8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56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</a:t>
                      </a:r>
                      <a:r>
                        <a:rPr lang="pl-PL" sz="14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74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97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" name="pole tekstowe 25"/>
          <p:cNvSpPr txBox="1"/>
          <p:nvPr/>
        </p:nvSpPr>
        <p:spPr>
          <a:xfrm>
            <a:off x="6695770" y="5676489"/>
            <a:ext cx="268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pl-PL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227006" y="6295017"/>
            <a:ext cx="545690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(1), </a:t>
            </a:r>
            <a:r>
              <a:rPr lang="pl-PL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pl-P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pl-PL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aseline="-25000" dirty="0" smtClean="0"/>
              <a:t>   </a:t>
            </a:r>
            <a:endParaRPr lang="pl-PL" sz="2800" baseline="30000" dirty="0"/>
          </a:p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aseline="-25000" dirty="0" smtClean="0"/>
              <a:t>   </a:t>
            </a:r>
            <a:endParaRPr lang="pl-PL" baseline="30000" dirty="0"/>
          </a:p>
        </p:txBody>
      </p:sp>
    </p:spTree>
    <p:extLst>
      <p:ext uri="{BB962C8B-B14F-4D97-AF65-F5344CB8AC3E}">
        <p14:creationId xmlns:p14="http://schemas.microsoft.com/office/powerpoint/2010/main" val="18400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4" grpId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zaokrąglony 24"/>
          <p:cNvSpPr/>
          <p:nvPr/>
        </p:nvSpPr>
        <p:spPr>
          <a:xfrm>
            <a:off x="2530034" y="449262"/>
            <a:ext cx="4535488" cy="792163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496447" y="1744662"/>
            <a:ext cx="2374900" cy="13684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231709" y="1744662"/>
            <a:ext cx="2376488" cy="13684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5968559" y="1744662"/>
            <a:ext cx="2663825" cy="13684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Łącznik prosty ze strzałką 28"/>
          <p:cNvCxnSpPr>
            <a:endCxn id="26" idx="0"/>
          </p:cNvCxnSpPr>
          <p:nvPr/>
        </p:nvCxnSpPr>
        <p:spPr>
          <a:xfrm flipH="1">
            <a:off x="1683897" y="1241425"/>
            <a:ext cx="1187450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4528697" y="1241425"/>
            <a:ext cx="0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endCxn id="28" idx="0"/>
          </p:cNvCxnSpPr>
          <p:nvPr/>
        </p:nvCxnSpPr>
        <p:spPr>
          <a:xfrm>
            <a:off x="6544822" y="1241425"/>
            <a:ext cx="755650" cy="503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>
            <a:off x="1529909" y="3087688"/>
            <a:ext cx="17462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27" idx="2"/>
          </p:cNvCxnSpPr>
          <p:nvPr/>
        </p:nvCxnSpPr>
        <p:spPr>
          <a:xfrm>
            <a:off x="4420747" y="3113087"/>
            <a:ext cx="7937" cy="431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>
            <a:stCxn id="28" idx="2"/>
          </p:cNvCxnSpPr>
          <p:nvPr/>
        </p:nvCxnSpPr>
        <p:spPr>
          <a:xfrm>
            <a:off x="7300472" y="3113087"/>
            <a:ext cx="0" cy="4318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23"/>
          <p:cNvSpPr txBox="1">
            <a:spLocks noChangeArrowheads="1"/>
          </p:cNvSpPr>
          <p:nvPr/>
        </p:nvSpPr>
        <p:spPr bwMode="auto">
          <a:xfrm>
            <a:off x="2728472" y="665162"/>
            <a:ext cx="4194175" cy="43021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</a:t>
            </a:r>
          </a:p>
        </p:txBody>
      </p:sp>
      <p:sp>
        <p:nvSpPr>
          <p:cNvPr id="36" name="pole tekstowe 24"/>
          <p:cNvSpPr txBox="1">
            <a:spLocks noChangeArrowheads="1"/>
          </p:cNvSpPr>
          <p:nvPr/>
        </p:nvSpPr>
        <p:spPr bwMode="auto">
          <a:xfrm>
            <a:off x="567884" y="1828800"/>
            <a:ext cx="2232025" cy="120015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wymiany energii między promieniowaniem i materią</a:t>
            </a:r>
          </a:p>
        </p:txBody>
      </p:sp>
      <p:sp>
        <p:nvSpPr>
          <p:cNvPr id="37" name="pole tekstowe 25"/>
          <p:cNvSpPr txBox="1">
            <a:spLocks noChangeArrowheads="1"/>
          </p:cNvSpPr>
          <p:nvPr/>
        </p:nvSpPr>
        <p:spPr bwMode="auto">
          <a:xfrm>
            <a:off x="3420622" y="1966912"/>
            <a:ext cx="2016125" cy="9239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Właściwości składników materii</a:t>
            </a:r>
          </a:p>
        </p:txBody>
      </p:sp>
      <p:sp>
        <p:nvSpPr>
          <p:cNvPr id="38" name="pole tekstowe 26"/>
          <p:cNvSpPr txBox="1">
            <a:spLocks noChangeArrowheads="1"/>
          </p:cNvSpPr>
          <p:nvPr/>
        </p:nvSpPr>
        <p:spPr bwMode="auto">
          <a:xfrm>
            <a:off x="6040790" y="1956971"/>
            <a:ext cx="2519362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Zakres          promieniowania elektromagnetycznego</a:t>
            </a:r>
          </a:p>
        </p:txBody>
      </p:sp>
      <p:sp>
        <p:nvSpPr>
          <p:cNvPr id="39" name="pole tekstowe 27"/>
          <p:cNvSpPr txBox="1">
            <a:spLocks noChangeArrowheads="1"/>
          </p:cNvSpPr>
          <p:nvPr/>
        </p:nvSpPr>
        <p:spPr bwMode="auto">
          <a:xfrm>
            <a:off x="434534" y="3819525"/>
            <a:ext cx="2232025" cy="3698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endParaRPr lang="pl-PL" alt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rostokąt zaokrąglony 39"/>
          <p:cNvSpPr/>
          <p:nvPr/>
        </p:nvSpPr>
        <p:spPr>
          <a:xfrm>
            <a:off x="496447" y="3544887"/>
            <a:ext cx="2170112" cy="237648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absorpcyjna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emisyjna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Ramanowska</a:t>
            </a:r>
          </a:p>
        </p:txBody>
      </p:sp>
      <p:sp>
        <p:nvSpPr>
          <p:cNvPr id="41" name="Prostokąt zaokrąglony 40"/>
          <p:cNvSpPr/>
          <p:nvPr/>
        </p:nvSpPr>
        <p:spPr>
          <a:xfrm>
            <a:off x="3334897" y="3544887"/>
            <a:ext cx="2187575" cy="259238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e tekstowe 34"/>
          <p:cNvSpPr txBox="1">
            <a:spLocks noChangeArrowheads="1"/>
          </p:cNvSpPr>
          <p:nvPr/>
        </p:nvSpPr>
        <p:spPr bwMode="auto">
          <a:xfrm>
            <a:off x="3420622" y="3819525"/>
            <a:ext cx="2016125" cy="175418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jądrowa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atomowa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pl-PL" altLang="pl-PL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cząsteczkowa</a:t>
            </a:r>
          </a:p>
        </p:txBody>
      </p:sp>
      <p:sp>
        <p:nvSpPr>
          <p:cNvPr id="43" name="Prostokąt zaokrąglony 42"/>
          <p:cNvSpPr/>
          <p:nvPr/>
        </p:nvSpPr>
        <p:spPr>
          <a:xfrm>
            <a:off x="6113022" y="3544887"/>
            <a:ext cx="2663825" cy="3080327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6125110" y="3732114"/>
            <a:ext cx="280828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kosmiczna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gamma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rentgenowska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Spektroskopia optyczna:</a:t>
            </a:r>
          </a:p>
          <a:p>
            <a:pPr marL="285750" indent="-285750">
              <a:buFontTx/>
              <a:buChar char="-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bliskim i próżniowym nadfiolecie</a:t>
            </a:r>
          </a:p>
          <a:p>
            <a:pPr marL="285750" indent="-285750">
              <a:buFontTx/>
              <a:buChar char="-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widzialnym,</a:t>
            </a:r>
          </a:p>
          <a:p>
            <a:pPr marL="285750" indent="-285750">
              <a:buFontTx/>
              <a:buChar char="-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bliskiej, średniej i dalekiej podczerwieni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Radiospektroskopia w zakresie:</a:t>
            </a:r>
          </a:p>
          <a:p>
            <a:pPr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-mikrofalowym,</a:t>
            </a:r>
          </a:p>
          <a:p>
            <a:pPr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-krótkofalowym,</a:t>
            </a:r>
          </a:p>
          <a:p>
            <a:pPr>
              <a:defRPr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-długofalowym</a:t>
            </a:r>
          </a:p>
        </p:txBody>
      </p:sp>
    </p:spTree>
    <p:extLst>
      <p:ext uri="{BB962C8B-B14F-4D97-AF65-F5344CB8AC3E}">
        <p14:creationId xmlns:p14="http://schemas.microsoft.com/office/powerpoint/2010/main" val="35331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wój poziomy 2"/>
          <p:cNvSpPr/>
          <p:nvPr/>
        </p:nvSpPr>
        <p:spPr>
          <a:xfrm>
            <a:off x="309716" y="4041522"/>
            <a:ext cx="8480323" cy="3029477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359580" y="0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Termy atomowe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21825"/>
              </p:ext>
            </p:extLst>
          </p:nvPr>
        </p:nvGraphicFramePr>
        <p:xfrm>
          <a:off x="543007" y="461665"/>
          <a:ext cx="8013740" cy="344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4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144"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Konfiguracja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Termy</a:t>
                      </a:r>
                      <a:endParaRPr lang="pl-PL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48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l-PL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pl-PL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G, 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pl-PL" sz="1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8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</a:t>
                      </a:r>
                      <a:r>
                        <a:rPr lang="pl-PL" sz="18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pl-PL" sz="18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3×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P, </a:t>
                      </a:r>
                      <a:r>
                        <a:rPr lang="pl-PL" sz="18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8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362488" y="4014190"/>
            <a:ext cx="4374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Reguły Hunda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25909" y="4509821"/>
            <a:ext cx="77134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Termem podstawowym jest term o najwyższej multipletowości.</a:t>
            </a:r>
          </a:p>
          <a:p>
            <a:pPr algn="just">
              <a:spcAft>
                <a:spcPts val="600"/>
              </a:spcAft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Spośród termów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najwyższej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multipletowości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termem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podstawowym jest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o największej wartości L.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Jeśli podpowłoka jest zapełniona mniej niż w połowie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termem podstawowym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term o najmniejszej wartości J, jeśli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więcej niż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połowie - term o największej wartości J.</a:t>
            </a:r>
          </a:p>
        </p:txBody>
      </p:sp>
    </p:spTree>
    <p:extLst>
      <p:ext uri="{BB962C8B-B14F-4D97-AF65-F5344CB8AC3E}">
        <p14:creationId xmlns:p14="http://schemas.microsoft.com/office/powerpoint/2010/main" val="41610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51308" y="0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Energia  termów atomowych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4153" y="49562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Parametry Racha: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wyrażają odpychanie między własnymi elektronami jonu metalu. 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22697"/>
              </p:ext>
            </p:extLst>
          </p:nvPr>
        </p:nvGraphicFramePr>
        <p:xfrm>
          <a:off x="616285" y="1545628"/>
          <a:ext cx="345709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53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09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Parametry Racaha 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l-PL" sz="16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lang="pl-PL" sz="16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+ 2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pl-PL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6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pl-PL" sz="16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sz="1600" i="1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6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+ 7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Objaśnienie ze strzałką w lewo 7"/>
          <p:cNvSpPr/>
          <p:nvPr/>
        </p:nvSpPr>
        <p:spPr>
          <a:xfrm>
            <a:off x="4508134" y="1850920"/>
            <a:ext cx="3420057" cy="1135626"/>
          </a:xfrm>
          <a:prstGeom prst="leftArrowCallout">
            <a:avLst>
              <a:gd name="adj1" fmla="val 25000"/>
              <a:gd name="adj2" fmla="val 23945"/>
              <a:gd name="adj3" fmla="val 39285"/>
              <a:gd name="adj4" fmla="val 775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 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termów dla konfiguracji </a:t>
            </a:r>
            <a:r>
              <a:rPr lang="pl-PL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wyrażone przez parametry Racaha </a:t>
            </a:r>
          </a:p>
          <a:p>
            <a:pPr algn="ctr"/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43397"/>
              </p:ext>
            </p:extLst>
          </p:nvPr>
        </p:nvGraphicFramePr>
        <p:xfrm>
          <a:off x="207030" y="3948471"/>
          <a:ext cx="8808686" cy="2585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4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3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4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9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8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Konfiguracja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 podstawowy wolnego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jonu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mikrostanów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Termy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pola krystalicznego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Wzbudzony term atomowy 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 wzbudzony w polu krystalicznym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l-PL" sz="1600" i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600" b="1" i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sng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pl-PL" sz="1600" b="1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l-PL" sz="1600" b="1" i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sz="1600" b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6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l-PL" sz="1600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16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b="1" i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sng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l-PL" sz="1600" b="1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u="none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b="1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none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pl-PL" sz="1600" b="1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l-PL" sz="1600" b="1" i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endParaRPr lang="pl-PL" sz="1600" b="1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600" i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u="none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600" b="1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none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6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6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pl-PL" sz="1600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i="0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600" b="1" i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l-PL" sz="1600" b="1" i="0" u="sng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pl-PL" sz="1600" b="1" u="none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600" b="1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none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pl-PL" sz="1600" b="1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pl-PL" sz="1600" b="1" u="none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600" b="1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none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r>
                        <a:rPr lang="pl-PL" sz="1600" b="1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pl-PL" sz="1600" i="1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u="none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600" b="1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none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6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6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pl-PL"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600" b="1" i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l-PL" sz="1600" b="1" i="0" u="sng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pl-PL" sz="1600" b="1" i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pl-PL" sz="1600" b="1" u="none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600" b="1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sz="1600" b="1" i="0" u="none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r>
                        <a:rPr lang="pl-PL" sz="1600" b="1" i="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600" b="1" u="none" baseline="30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sz="1600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6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6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pl-PL" sz="1600" i="1" baseline="30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600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i="0" u="sng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sz="1600" b="1" i="1" u="sng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l-PL" sz="1600" b="1" i="0" u="sng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endParaRPr lang="pl-PL" sz="16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18174"/>
              </p:ext>
            </p:extLst>
          </p:nvPr>
        </p:nvGraphicFramePr>
        <p:xfrm>
          <a:off x="4257411" y="1056029"/>
          <a:ext cx="4606371" cy="223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3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7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 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względem termu podstawowego</a:t>
                      </a:r>
                      <a:endParaRPr lang="pl-PL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pl-PL" i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endParaRPr lang="pl-PL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- 12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i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2g</a:t>
                      </a:r>
                      <a:endParaRPr lang="pl-PL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</a:t>
                      </a:r>
                      <a:endParaRPr lang="pl-PL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</a:t>
                      </a:r>
                      <a:endParaRPr lang="pl-PL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i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r>
                        <a:rPr lang="pl-PL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pl-PL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</a:t>
                      </a:r>
                      <a:r>
                        <a:rPr lang="pl-PL" sz="14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</a:t>
                      </a:r>
                      <a:r>
                        <a:rPr lang="pl-PL" sz="1400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sz="1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pl-PL" i="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1g</a:t>
                      </a:r>
                      <a:r>
                        <a:rPr lang="pl-PL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pl-PL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 + 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sz="1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Dq + </a:t>
                      </a:r>
                      <a:r>
                        <a:rPr lang="pl-PL" sz="14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pl-PL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pl-PL" sz="1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5300542" y="3458186"/>
            <a:ext cx="2914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= [225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BDq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+ 100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pl-PL" sz="1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pl-PL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24" y="230831"/>
            <a:ext cx="1302175" cy="1953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62721" y="230831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Diagramy Orgela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199780" y="1106733"/>
            <a:ext cx="2144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Leslie Eleazer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Orgel </a:t>
            </a:r>
          </a:p>
          <a:p>
            <a:pPr algn="ctr"/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(1927-2007)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68" y="808222"/>
            <a:ext cx="3406212" cy="2751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41092" y="3704026"/>
            <a:ext cx="3554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Orgela dla widm układów o jednym dozwolonym spinowo przejściu d-d (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08" y="2744063"/>
            <a:ext cx="3597104" cy="2905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5132438" y="5650020"/>
            <a:ext cx="35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 Orgela dla widm układów o trzech dozwolonych spinowo przejściach d-d (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8642" y="4929552"/>
            <a:ext cx="4439264" cy="1758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Ograniczenia diagramów Orgela: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podają jedynie przejścia spinowo dozwolone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można je stosować tylko dla słabych pól;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ą jedynie jakościowe </a:t>
            </a:r>
          </a:p>
          <a:p>
            <a:pPr marL="457200" indent="-457200">
              <a:buAutoNum type="arabicParenR"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5722374" y="2521974"/>
            <a:ext cx="549686" cy="103799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395453" y="2184094"/>
            <a:ext cx="36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Oddziaływanie konfiguracyjne</a:t>
            </a:r>
            <a:endParaRPr lang="pl-PL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32498"/>
              </p:ext>
            </p:extLst>
          </p:nvPr>
        </p:nvGraphicFramePr>
        <p:xfrm>
          <a:off x="248988" y="4848502"/>
          <a:ext cx="4588918" cy="192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4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19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pasm MC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elektronów </a:t>
                      </a:r>
                      <a:r>
                        <a:rPr lang="pl-PL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 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19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pl-PL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019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 pasmo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pl-PL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19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trzy pasma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pl-PL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l-PL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pl-PL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0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98695" y="230830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Diagramy Tanabe-Sugano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26085" y="692495"/>
            <a:ext cx="7549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Wykresy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przedstawiające rozczepienie termów atomowych w zależności od wielkości energii rozszepienia </a:t>
            </a:r>
            <a:r>
              <a:rPr lang="el-GR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Δ</a:t>
            </a:r>
            <a:r>
              <a:rPr lang="pl-PL" sz="2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w jednostkach 1/B.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78122" y="617136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l-PL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722704" y="617136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2054" name="Picture 6" descr="d2 Tanabe-Sugano Diagram                      1A      1E                        1g      g      80                        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10569" r="16981" b="19238"/>
          <a:stretch/>
        </p:blipFill>
        <p:spPr bwMode="auto">
          <a:xfrm>
            <a:off x="629800" y="1472292"/>
            <a:ext cx="3956283" cy="46073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7 Tanabe-Sugano Diagram                              2A 4A 2A 4T                                2g 2g 1g 1g      80     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9230" r="18027" b="20108"/>
          <a:stretch/>
        </p:blipFill>
        <p:spPr bwMode="auto">
          <a:xfrm>
            <a:off x="5016908" y="1526267"/>
            <a:ext cx="3852737" cy="45534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79645" y="173680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Szeregi nefeloauksetyczne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95107" y="825845"/>
            <a:ext cx="79438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β </a:t>
            </a:r>
            <a:r>
              <a:rPr lang="pl-PL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3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pl-PL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gdzie:</a:t>
            </a:r>
          </a:p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parametr Racah dla jonu związanego w kompleksie,</a:t>
            </a:r>
          </a:p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parametr Racah dla wolnego jonu. 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parametr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nefeloauksetyczny (rozszerzającym chmurę elektronów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= 1 – h (liganda) × k (jonu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centralnego)</a:t>
            </a:r>
          </a:p>
          <a:p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Kolejność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wzrostu parametrów h (liganda) i k (jonu centralnego) określa szereg nefeloauksetyczny ligandów: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jonów centralnych: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770" y="4357687"/>
            <a:ext cx="5724525" cy="504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82" y="5921780"/>
            <a:ext cx="90297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79644" y="173680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Szeregi spektrochemiczne 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77219" y="921073"/>
            <a:ext cx="2579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Δ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= </a:t>
            </a:r>
            <a:r>
              <a:rPr lang="pl-PL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f 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×</a:t>
            </a:r>
            <a:r>
              <a:rPr lang="pl-PL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pl-PL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[10</a:t>
            </a:r>
            <a:r>
              <a:rPr lang="pl-PL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3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cm</a:t>
            </a:r>
            <a:r>
              <a:rPr lang="pl-PL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-1</a:t>
            </a:r>
            <a:r>
              <a:rPr lang="pl-P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]</a:t>
            </a:r>
            <a:r>
              <a:rPr lang="pl-PL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pl-PL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98763" y="1525243"/>
            <a:ext cx="83127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Szereg spektrochemiczny ligandów</a:t>
            </a: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Br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(0,76) &lt;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Cl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(0,80) &lt; RS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HS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F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N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HCOO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mocznik ≈ OH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(0,91) &lt; H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(1,00) &lt;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py ≈ R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&lt; NH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(1,25) &lt; en (1,28) &lt; SO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bpy &lt;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CN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(1,70) &lt;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&lt; Br &lt; Cl &lt; S &lt; F &lt; O &lt; N &lt; C </a:t>
            </a:r>
          </a:p>
          <a:p>
            <a:pPr algn="ctr"/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Wzrastająca energia rozczepienia </a:t>
            </a:r>
            <a:r>
              <a:rPr lang="el-GR" sz="1400" dirty="0" smtClean="0">
                <a:latin typeface="Arial Unicode MS"/>
                <a:ea typeface="Arial Unicode MS"/>
                <a:cs typeface="Arial Unicode MS"/>
              </a:rPr>
              <a:t>Δ</a:t>
            </a:r>
            <a:r>
              <a:rPr lang="pl-PL" sz="1400" baseline="-25000" dirty="0" smtClean="0">
                <a:latin typeface="Arial Unicode MS"/>
                <a:ea typeface="Arial Unicode MS"/>
                <a:cs typeface="Arial Unicode MS"/>
              </a:rPr>
              <a:t>o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donor &lt; słaby </a:t>
            </a:r>
            <a:r>
              <a:rPr lang="el-GR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donor </a:t>
            </a:r>
            <a:r>
              <a:rPr lang="pl-PL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brak wiązania &lt; </a:t>
            </a:r>
            <a:r>
              <a:rPr lang="el-GR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pl-PL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akceptor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Br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Cl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F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H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&lt; NH</a:t>
            </a:r>
            <a:r>
              <a:rPr lang="pl-P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CN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Szereg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spektrochemiczny atomów centralnych</a:t>
            </a:r>
          </a:p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(8,0) &lt; Ni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(8.5) &lt; Co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(8,7) &lt; Fe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(10,0) &lt; V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(12,3)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(14,0)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(17,4) &lt; V</a:t>
            </a:r>
            <a:r>
              <a:rPr lang="pl-P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(18,4)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(19,0)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(23,0)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(24,0)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(27,0) &lt;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pl-PL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(32,0)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Re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(35,0) &lt;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pl-PL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pl-PL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36,0)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baseline="30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 flipH="1">
            <a:off x="1520042" y="3871358"/>
            <a:ext cx="1757177" cy="11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flipH="1">
            <a:off x="6090063" y="3857506"/>
            <a:ext cx="1403267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4"/>
          <p:cNvCxnSpPr/>
          <p:nvPr/>
        </p:nvCxnSpPr>
        <p:spPr>
          <a:xfrm>
            <a:off x="468313" y="2989629"/>
            <a:ext cx="7920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6"/>
          <p:cNvCxnSpPr/>
          <p:nvPr/>
        </p:nvCxnSpPr>
        <p:spPr>
          <a:xfrm>
            <a:off x="946150" y="2989629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7"/>
          <p:cNvCxnSpPr/>
          <p:nvPr/>
        </p:nvCxnSpPr>
        <p:spPr>
          <a:xfrm>
            <a:off x="1692275" y="2999154"/>
            <a:ext cx="0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8"/>
          <p:cNvCxnSpPr/>
          <p:nvPr/>
        </p:nvCxnSpPr>
        <p:spPr>
          <a:xfrm>
            <a:off x="2586038" y="2981692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9"/>
          <p:cNvCxnSpPr/>
          <p:nvPr/>
        </p:nvCxnSpPr>
        <p:spPr>
          <a:xfrm>
            <a:off x="3492500" y="3003917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10"/>
          <p:cNvCxnSpPr/>
          <p:nvPr/>
        </p:nvCxnSpPr>
        <p:spPr>
          <a:xfrm>
            <a:off x="4470400" y="2989629"/>
            <a:ext cx="0" cy="288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11"/>
          <p:cNvCxnSpPr/>
          <p:nvPr/>
        </p:nvCxnSpPr>
        <p:spPr>
          <a:xfrm>
            <a:off x="5580063" y="3003917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12"/>
          <p:cNvCxnSpPr/>
          <p:nvPr/>
        </p:nvCxnSpPr>
        <p:spPr>
          <a:xfrm>
            <a:off x="6659563" y="2964229"/>
            <a:ext cx="0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3"/>
          <p:cNvCxnSpPr/>
          <p:nvPr/>
        </p:nvCxnSpPr>
        <p:spPr>
          <a:xfrm>
            <a:off x="7667625" y="3003917"/>
            <a:ext cx="0" cy="28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6"/>
          <p:cNvCxnSpPr/>
          <p:nvPr/>
        </p:nvCxnSpPr>
        <p:spPr>
          <a:xfrm>
            <a:off x="468313" y="973504"/>
            <a:ext cx="7920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7"/>
          <p:cNvCxnSpPr/>
          <p:nvPr/>
        </p:nvCxnSpPr>
        <p:spPr>
          <a:xfrm>
            <a:off x="510381" y="2626999"/>
            <a:ext cx="7920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8"/>
          <p:cNvSpPr txBox="1">
            <a:spLocks noChangeArrowheads="1"/>
          </p:cNvSpPr>
          <p:nvPr/>
        </p:nvSpPr>
        <p:spPr bwMode="auto">
          <a:xfrm>
            <a:off x="684213" y="3291254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100</a:t>
            </a:r>
          </a:p>
        </p:txBody>
      </p:sp>
      <p:sp>
        <p:nvSpPr>
          <p:cNvPr id="16" name="pole tekstowe 19"/>
          <p:cNvSpPr txBox="1">
            <a:spLocks noChangeArrowheads="1"/>
          </p:cNvSpPr>
          <p:nvPr/>
        </p:nvSpPr>
        <p:spPr bwMode="auto">
          <a:xfrm>
            <a:off x="1447800" y="3294429"/>
            <a:ext cx="7207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200</a:t>
            </a:r>
          </a:p>
        </p:txBody>
      </p:sp>
      <p:sp>
        <p:nvSpPr>
          <p:cNvPr id="17" name="pole tekstowe 20"/>
          <p:cNvSpPr txBox="1">
            <a:spLocks noChangeArrowheads="1"/>
          </p:cNvSpPr>
          <p:nvPr/>
        </p:nvSpPr>
        <p:spPr bwMode="auto">
          <a:xfrm>
            <a:off x="2339975" y="3294429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300</a:t>
            </a:r>
          </a:p>
        </p:txBody>
      </p:sp>
      <p:sp>
        <p:nvSpPr>
          <p:cNvPr id="18" name="pole tekstowe 21"/>
          <p:cNvSpPr txBox="1">
            <a:spLocks noChangeArrowheads="1"/>
          </p:cNvSpPr>
          <p:nvPr/>
        </p:nvSpPr>
        <p:spPr bwMode="auto">
          <a:xfrm>
            <a:off x="3203575" y="3294429"/>
            <a:ext cx="5762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400</a:t>
            </a:r>
          </a:p>
        </p:txBody>
      </p:sp>
      <p:sp>
        <p:nvSpPr>
          <p:cNvPr id="19" name="pole tekstowe 22"/>
          <p:cNvSpPr txBox="1">
            <a:spLocks noChangeArrowheads="1"/>
          </p:cNvSpPr>
          <p:nvPr/>
        </p:nvSpPr>
        <p:spPr bwMode="auto">
          <a:xfrm>
            <a:off x="4183063" y="3316654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500</a:t>
            </a:r>
          </a:p>
        </p:txBody>
      </p:sp>
      <p:sp>
        <p:nvSpPr>
          <p:cNvPr id="20" name="pole tekstowe 23"/>
          <p:cNvSpPr txBox="1">
            <a:spLocks noChangeArrowheads="1"/>
          </p:cNvSpPr>
          <p:nvPr/>
        </p:nvSpPr>
        <p:spPr bwMode="auto">
          <a:xfrm>
            <a:off x="5292725" y="3316654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600</a:t>
            </a:r>
          </a:p>
        </p:txBody>
      </p:sp>
      <p:sp>
        <p:nvSpPr>
          <p:cNvPr id="21" name="pole tekstowe 24"/>
          <p:cNvSpPr txBox="1">
            <a:spLocks noChangeArrowheads="1"/>
          </p:cNvSpPr>
          <p:nvPr/>
        </p:nvSpPr>
        <p:spPr bwMode="auto">
          <a:xfrm>
            <a:off x="6372225" y="3316654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700</a:t>
            </a:r>
          </a:p>
        </p:txBody>
      </p:sp>
      <p:sp>
        <p:nvSpPr>
          <p:cNvPr id="22" name="pole tekstowe 25"/>
          <p:cNvSpPr txBox="1">
            <a:spLocks noChangeArrowheads="1"/>
          </p:cNvSpPr>
          <p:nvPr/>
        </p:nvSpPr>
        <p:spPr bwMode="auto">
          <a:xfrm>
            <a:off x="7308850" y="3299192"/>
            <a:ext cx="7191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800</a:t>
            </a:r>
          </a:p>
        </p:txBody>
      </p:sp>
      <p:sp>
        <p:nvSpPr>
          <p:cNvPr id="23" name="pole tekstowe 35"/>
          <p:cNvSpPr txBox="1">
            <a:spLocks noChangeArrowheads="1"/>
          </p:cNvSpPr>
          <p:nvPr/>
        </p:nvSpPr>
        <p:spPr bwMode="auto">
          <a:xfrm>
            <a:off x="0" y="3019792"/>
            <a:ext cx="204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pl-PL" b="1"/>
              <a:t>λ</a:t>
            </a:r>
            <a:r>
              <a:rPr lang="pl-PL" altLang="pl-PL" b="1"/>
              <a:t>, [nm</a:t>
            </a:r>
            <a:r>
              <a:rPr lang="pl-PL" altLang="pl-PL"/>
              <a:t>]</a:t>
            </a:r>
          </a:p>
        </p:txBody>
      </p:sp>
      <p:cxnSp>
        <p:nvCxnSpPr>
          <p:cNvPr id="24" name="Łącznik prostoliniowy 37"/>
          <p:cNvCxnSpPr/>
          <p:nvPr/>
        </p:nvCxnSpPr>
        <p:spPr>
          <a:xfrm flipV="1">
            <a:off x="3492500" y="973504"/>
            <a:ext cx="0" cy="1712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39"/>
          <p:cNvCxnSpPr/>
          <p:nvPr/>
        </p:nvCxnSpPr>
        <p:spPr>
          <a:xfrm flipV="1">
            <a:off x="3492500" y="7576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58"/>
          <p:cNvCxnSpPr/>
          <p:nvPr/>
        </p:nvCxnSpPr>
        <p:spPr>
          <a:xfrm>
            <a:off x="3786188" y="9354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59"/>
          <p:cNvCxnSpPr/>
          <p:nvPr/>
        </p:nvCxnSpPr>
        <p:spPr>
          <a:xfrm>
            <a:off x="3779838" y="13037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60"/>
          <p:cNvCxnSpPr/>
          <p:nvPr/>
        </p:nvCxnSpPr>
        <p:spPr>
          <a:xfrm>
            <a:off x="3779838" y="1727567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61"/>
          <p:cNvCxnSpPr/>
          <p:nvPr/>
        </p:nvCxnSpPr>
        <p:spPr>
          <a:xfrm>
            <a:off x="3773488" y="2087929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62"/>
          <p:cNvCxnSpPr/>
          <p:nvPr/>
        </p:nvCxnSpPr>
        <p:spPr>
          <a:xfrm>
            <a:off x="3773488" y="244829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68"/>
          <p:cNvCxnSpPr/>
          <p:nvPr/>
        </p:nvCxnSpPr>
        <p:spPr>
          <a:xfrm>
            <a:off x="4205288" y="93064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69"/>
          <p:cNvCxnSpPr/>
          <p:nvPr/>
        </p:nvCxnSpPr>
        <p:spPr>
          <a:xfrm>
            <a:off x="4198938" y="129894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70"/>
          <p:cNvCxnSpPr/>
          <p:nvPr/>
        </p:nvCxnSpPr>
        <p:spPr>
          <a:xfrm>
            <a:off x="4198938" y="17228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71"/>
          <p:cNvCxnSpPr/>
          <p:nvPr/>
        </p:nvCxnSpPr>
        <p:spPr>
          <a:xfrm>
            <a:off x="4192588" y="2081579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oliniowy 72"/>
          <p:cNvCxnSpPr/>
          <p:nvPr/>
        </p:nvCxnSpPr>
        <p:spPr>
          <a:xfrm>
            <a:off x="4192588" y="244194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73"/>
          <p:cNvCxnSpPr/>
          <p:nvPr/>
        </p:nvCxnSpPr>
        <p:spPr>
          <a:xfrm>
            <a:off x="5297488" y="9354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oliniowy 74"/>
          <p:cNvCxnSpPr/>
          <p:nvPr/>
        </p:nvCxnSpPr>
        <p:spPr>
          <a:xfrm>
            <a:off x="5292725" y="13037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oliniowy 75"/>
          <p:cNvCxnSpPr/>
          <p:nvPr/>
        </p:nvCxnSpPr>
        <p:spPr>
          <a:xfrm>
            <a:off x="5292725" y="1727567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76"/>
          <p:cNvCxnSpPr/>
          <p:nvPr/>
        </p:nvCxnSpPr>
        <p:spPr>
          <a:xfrm>
            <a:off x="5286375" y="2087929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77"/>
          <p:cNvCxnSpPr/>
          <p:nvPr/>
        </p:nvCxnSpPr>
        <p:spPr>
          <a:xfrm>
            <a:off x="5286375" y="244829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78"/>
          <p:cNvCxnSpPr/>
          <p:nvPr/>
        </p:nvCxnSpPr>
        <p:spPr>
          <a:xfrm>
            <a:off x="5513388" y="93064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79"/>
          <p:cNvCxnSpPr/>
          <p:nvPr/>
        </p:nvCxnSpPr>
        <p:spPr>
          <a:xfrm>
            <a:off x="5508625" y="129894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80"/>
          <p:cNvCxnSpPr/>
          <p:nvPr/>
        </p:nvCxnSpPr>
        <p:spPr>
          <a:xfrm>
            <a:off x="5508625" y="17228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81"/>
          <p:cNvCxnSpPr/>
          <p:nvPr/>
        </p:nvCxnSpPr>
        <p:spPr>
          <a:xfrm>
            <a:off x="5502275" y="2081579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oliniowy 82"/>
          <p:cNvCxnSpPr/>
          <p:nvPr/>
        </p:nvCxnSpPr>
        <p:spPr>
          <a:xfrm>
            <a:off x="5502275" y="244194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oliniowy 83"/>
          <p:cNvCxnSpPr/>
          <p:nvPr/>
        </p:nvCxnSpPr>
        <p:spPr>
          <a:xfrm>
            <a:off x="6378575" y="981442"/>
            <a:ext cx="0" cy="217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oliniowy 84"/>
          <p:cNvCxnSpPr/>
          <p:nvPr/>
        </p:nvCxnSpPr>
        <p:spPr>
          <a:xfrm>
            <a:off x="6372225" y="1351329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oliniowy 85"/>
          <p:cNvCxnSpPr/>
          <p:nvPr/>
        </p:nvCxnSpPr>
        <p:spPr>
          <a:xfrm>
            <a:off x="6372225" y="17736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oliniowy 86"/>
          <p:cNvCxnSpPr/>
          <p:nvPr/>
        </p:nvCxnSpPr>
        <p:spPr>
          <a:xfrm>
            <a:off x="6365875" y="2133967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oliniowy 87"/>
          <p:cNvCxnSpPr/>
          <p:nvPr/>
        </p:nvCxnSpPr>
        <p:spPr>
          <a:xfrm>
            <a:off x="6365875" y="2494329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88"/>
          <p:cNvCxnSpPr/>
          <p:nvPr/>
        </p:nvCxnSpPr>
        <p:spPr>
          <a:xfrm>
            <a:off x="1706563" y="94175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oliniowy 89"/>
          <p:cNvCxnSpPr/>
          <p:nvPr/>
        </p:nvCxnSpPr>
        <p:spPr>
          <a:xfrm>
            <a:off x="1700213" y="131005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oliniowy 90"/>
          <p:cNvCxnSpPr/>
          <p:nvPr/>
        </p:nvCxnSpPr>
        <p:spPr>
          <a:xfrm>
            <a:off x="1700213" y="1733917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oliniowy 91"/>
          <p:cNvCxnSpPr/>
          <p:nvPr/>
        </p:nvCxnSpPr>
        <p:spPr>
          <a:xfrm>
            <a:off x="1693863" y="2092692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oliniowy 92"/>
          <p:cNvCxnSpPr/>
          <p:nvPr/>
        </p:nvCxnSpPr>
        <p:spPr>
          <a:xfrm>
            <a:off x="1693863" y="245305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oliniowy 93"/>
          <p:cNvCxnSpPr/>
          <p:nvPr/>
        </p:nvCxnSpPr>
        <p:spPr>
          <a:xfrm flipV="1">
            <a:off x="7451725" y="951279"/>
            <a:ext cx="0" cy="17129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oliniowy 94"/>
          <p:cNvCxnSpPr/>
          <p:nvPr/>
        </p:nvCxnSpPr>
        <p:spPr>
          <a:xfrm flipV="1">
            <a:off x="7451725" y="719504"/>
            <a:ext cx="0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ole tekstowe 34822"/>
          <p:cNvSpPr txBox="1">
            <a:spLocks noChangeArrowheads="1"/>
          </p:cNvSpPr>
          <p:nvPr/>
        </p:nvSpPr>
        <p:spPr bwMode="auto">
          <a:xfrm>
            <a:off x="250825" y="1298942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nadfiolet próżniowy</a:t>
            </a:r>
          </a:p>
        </p:txBody>
      </p:sp>
      <p:sp>
        <p:nvSpPr>
          <p:cNvPr id="59" name="pole tekstowe 34823"/>
          <p:cNvSpPr txBox="1">
            <a:spLocks noChangeArrowheads="1"/>
          </p:cNvSpPr>
          <p:nvPr/>
        </p:nvSpPr>
        <p:spPr bwMode="auto">
          <a:xfrm>
            <a:off x="1827213" y="1297354"/>
            <a:ext cx="1539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nadfiolet bliski</a:t>
            </a:r>
          </a:p>
        </p:txBody>
      </p:sp>
      <p:cxnSp>
        <p:nvCxnSpPr>
          <p:cNvPr id="60" name="Łącznik prosty ze strzałką 59"/>
          <p:cNvCxnSpPr/>
          <p:nvPr/>
        </p:nvCxnSpPr>
        <p:spPr>
          <a:xfrm flipH="1" flipV="1">
            <a:off x="3635375" y="2602279"/>
            <a:ext cx="547688" cy="146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pole tekstowe 34829"/>
          <p:cNvSpPr txBox="1">
            <a:spLocks noChangeArrowheads="1"/>
          </p:cNvSpPr>
          <p:nvPr/>
        </p:nvSpPr>
        <p:spPr bwMode="auto">
          <a:xfrm>
            <a:off x="3773488" y="4078654"/>
            <a:ext cx="209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chemeClr val="accent2"/>
                </a:solidFill>
              </a:rPr>
              <a:t>fiolet</a:t>
            </a:r>
          </a:p>
        </p:txBody>
      </p:sp>
      <p:cxnSp>
        <p:nvCxnSpPr>
          <p:cNvPr id="62" name="Łącznik prosty ze strzałką 61"/>
          <p:cNvCxnSpPr/>
          <p:nvPr/>
        </p:nvCxnSpPr>
        <p:spPr>
          <a:xfrm flipH="1" flipV="1">
            <a:off x="4067175" y="2441942"/>
            <a:ext cx="1009650" cy="162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" name="pole tekstowe 34832"/>
          <p:cNvSpPr txBox="1">
            <a:spLocks noChangeArrowheads="1"/>
          </p:cNvSpPr>
          <p:nvPr/>
        </p:nvSpPr>
        <p:spPr bwMode="auto">
          <a:xfrm>
            <a:off x="4802188" y="4229467"/>
            <a:ext cx="155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00B0F0"/>
                </a:solidFill>
              </a:rPr>
              <a:t>niebieski</a:t>
            </a:r>
          </a:p>
        </p:txBody>
      </p:sp>
      <p:cxnSp>
        <p:nvCxnSpPr>
          <p:cNvPr id="64" name="Łącznik prosty ze strzałką 63"/>
          <p:cNvCxnSpPr/>
          <p:nvPr/>
        </p:nvCxnSpPr>
        <p:spPr>
          <a:xfrm flipH="1" flipV="1">
            <a:off x="5076825" y="2441942"/>
            <a:ext cx="1008063" cy="148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pole tekstowe 34835"/>
          <p:cNvSpPr txBox="1">
            <a:spLocks noChangeArrowheads="1"/>
          </p:cNvSpPr>
          <p:nvPr/>
        </p:nvSpPr>
        <p:spPr bwMode="auto">
          <a:xfrm>
            <a:off x="5867400" y="4072304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00B050"/>
                </a:solidFill>
              </a:rPr>
              <a:t>zielony</a:t>
            </a:r>
          </a:p>
        </p:txBody>
      </p:sp>
      <p:cxnSp>
        <p:nvCxnSpPr>
          <p:cNvPr id="66" name="Łącznik prosty ze strzałką 65"/>
          <p:cNvCxnSpPr/>
          <p:nvPr/>
        </p:nvCxnSpPr>
        <p:spPr>
          <a:xfrm flipH="1" flipV="1">
            <a:off x="5472113" y="2441942"/>
            <a:ext cx="1187450" cy="141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pole tekstowe 34838"/>
          <p:cNvSpPr txBox="1">
            <a:spLocks noChangeArrowheads="1"/>
          </p:cNvSpPr>
          <p:nvPr/>
        </p:nvSpPr>
        <p:spPr bwMode="auto">
          <a:xfrm>
            <a:off x="6499225" y="3854817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FFF00"/>
                </a:solidFill>
              </a:rPr>
              <a:t>żóły</a:t>
            </a:r>
          </a:p>
        </p:txBody>
      </p:sp>
      <p:cxnSp>
        <p:nvCxnSpPr>
          <p:cNvPr id="68" name="Łącznik prosty ze strzałką 67"/>
          <p:cNvCxnSpPr/>
          <p:nvPr/>
        </p:nvCxnSpPr>
        <p:spPr>
          <a:xfrm flipH="1" flipV="1">
            <a:off x="6065838" y="2297479"/>
            <a:ext cx="1385887" cy="155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pole tekstowe 34841"/>
          <p:cNvSpPr txBox="1">
            <a:spLocks noChangeArrowheads="1"/>
          </p:cNvSpPr>
          <p:nvPr/>
        </p:nvSpPr>
        <p:spPr bwMode="auto">
          <a:xfrm>
            <a:off x="7319963" y="4038967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29922"/>
                </a:solidFill>
              </a:rPr>
              <a:t>pomarańczowy</a:t>
            </a:r>
          </a:p>
        </p:txBody>
      </p:sp>
      <p:cxnSp>
        <p:nvCxnSpPr>
          <p:cNvPr id="70" name="Łącznik prosty ze strzałką 69"/>
          <p:cNvCxnSpPr/>
          <p:nvPr/>
        </p:nvCxnSpPr>
        <p:spPr>
          <a:xfrm flipH="1" flipV="1">
            <a:off x="7164388" y="2349867"/>
            <a:ext cx="1062037" cy="798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pole tekstowe 34844"/>
          <p:cNvSpPr txBox="1">
            <a:spLocks noChangeArrowheads="1"/>
          </p:cNvSpPr>
          <p:nvPr/>
        </p:nvSpPr>
        <p:spPr bwMode="auto">
          <a:xfrm>
            <a:off x="7956550" y="3219817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>
                <a:solidFill>
                  <a:srgbClr val="FF0000"/>
                </a:solidFill>
              </a:rPr>
              <a:t>czerwony</a:t>
            </a:r>
          </a:p>
        </p:txBody>
      </p:sp>
      <p:cxnSp>
        <p:nvCxnSpPr>
          <p:cNvPr id="72" name="Łącznik prostoliniowy 34846"/>
          <p:cNvCxnSpPr/>
          <p:nvPr/>
        </p:nvCxnSpPr>
        <p:spPr>
          <a:xfrm flipH="1" flipV="1">
            <a:off x="1692275" y="541704"/>
            <a:ext cx="14288" cy="43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oliniowy 34848"/>
          <p:cNvCxnSpPr/>
          <p:nvPr/>
        </p:nvCxnSpPr>
        <p:spPr>
          <a:xfrm>
            <a:off x="1692275" y="541704"/>
            <a:ext cx="57594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oliniowy 34850"/>
          <p:cNvCxnSpPr/>
          <p:nvPr/>
        </p:nvCxnSpPr>
        <p:spPr>
          <a:xfrm>
            <a:off x="7451725" y="541704"/>
            <a:ext cx="0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34851"/>
          <p:cNvSpPr txBox="1">
            <a:spLocks noChangeArrowheads="1"/>
          </p:cNvSpPr>
          <p:nvPr/>
        </p:nvSpPr>
        <p:spPr bwMode="auto">
          <a:xfrm>
            <a:off x="2987675" y="260716"/>
            <a:ext cx="299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dirty="0"/>
              <a:t>200-780 nm</a:t>
            </a:r>
          </a:p>
        </p:txBody>
      </p:sp>
      <p:cxnSp>
        <p:nvCxnSpPr>
          <p:cNvPr id="76" name="Łącznik prosty ze strzałką 75"/>
          <p:cNvCxnSpPr/>
          <p:nvPr/>
        </p:nvCxnSpPr>
        <p:spPr>
          <a:xfrm>
            <a:off x="3492500" y="757604"/>
            <a:ext cx="395922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34854"/>
          <p:cNvSpPr txBox="1">
            <a:spLocks noChangeArrowheads="1"/>
          </p:cNvSpPr>
          <p:nvPr/>
        </p:nvSpPr>
        <p:spPr bwMode="auto">
          <a:xfrm>
            <a:off x="4205288" y="459154"/>
            <a:ext cx="312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Obszar widzialny</a:t>
            </a:r>
          </a:p>
        </p:txBody>
      </p:sp>
      <p:sp>
        <p:nvSpPr>
          <p:cNvPr id="78" name="pole tekstowe 34855"/>
          <p:cNvSpPr txBox="1">
            <a:spLocks noChangeArrowheads="1"/>
          </p:cNvSpPr>
          <p:nvPr/>
        </p:nvSpPr>
        <p:spPr bwMode="auto">
          <a:xfrm>
            <a:off x="7485063" y="1310054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/>
              <a:t>podczerwień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250825" y="4689842"/>
            <a:ext cx="835342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Zastosowanie spektroskopii elektronowej: </a:t>
            </a:r>
          </a:p>
          <a:p>
            <a:pPr>
              <a:defRPr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Analiza związków organicznych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(ustalenie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budowy badanego związku, określenie różnych grup funkcyjnych)</a:t>
            </a:r>
          </a:p>
          <a:p>
            <a:pPr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Badanie struktury kompleksów metali przejściowych</a:t>
            </a:r>
          </a:p>
        </p:txBody>
      </p:sp>
    </p:spTree>
    <p:extLst>
      <p:ext uri="{BB962C8B-B14F-4D97-AF65-F5344CB8AC3E}">
        <p14:creationId xmlns:p14="http://schemas.microsoft.com/office/powerpoint/2010/main" val="39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7260" y="283517"/>
            <a:ext cx="52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prawo absorbcji (prawo Lamberta)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3165231" y="745182"/>
                <a:ext cx="2539798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745182"/>
                <a:ext cx="2539798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/>
          <p:cNvSpPr txBox="1"/>
          <p:nvPr/>
        </p:nvSpPr>
        <p:spPr>
          <a:xfrm>
            <a:off x="510828" y="1656663"/>
            <a:ext cx="819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Absorbancja jest proporcjonalna do grubości warstwy absorbującej, jeśli wiązka promieniowania monochromatycznego przechodzi przez jednorodny ośrodek absorbujący. 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591605" y="2352816"/>
            <a:ext cx="604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prawo absorbcji (prawo Lamberta-Beera)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/>
              <p:cNvSpPr txBox="1"/>
              <p:nvPr/>
            </p:nvSpPr>
            <p:spPr>
              <a:xfrm>
                <a:off x="3253389" y="2846214"/>
                <a:ext cx="2708434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l-PL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8" name="pole tekstow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89" y="2846214"/>
                <a:ext cx="2708434" cy="803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704019" y="3692371"/>
            <a:ext cx="8193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współczynnik absorpcji rozpuszczalnika jest równy zeru, to absorbancja wiązki promieniowania monochromatycznego przechodzącej przez jednorodny roztwór jest wprost proporcjonalna do stężenia roztworu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do grubości warstwy absorbującej b. 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3373959" y="4458398"/>
                <a:ext cx="248440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l-PL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pl-PL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59" y="4458398"/>
                <a:ext cx="248440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ole tekstowe 10"/>
          <p:cNvSpPr txBox="1"/>
          <p:nvPr/>
        </p:nvSpPr>
        <p:spPr>
          <a:xfrm>
            <a:off x="1227042" y="5032853"/>
            <a:ext cx="714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prawo absorbcji (prawo addytywności absorpcji)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2939485" y="5491103"/>
                <a:ext cx="37226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sz="28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485" y="5491103"/>
                <a:ext cx="372262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704018" y="6087852"/>
            <a:ext cx="819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Absorbancja roztworu wieloskładnikowego równa się sumie absorbancji poszczególnych składników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94" y="1202782"/>
            <a:ext cx="4422942" cy="25947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3272073" y="64096"/>
            <a:ext cx="2628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WIDMO UV-VIS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25493" y="435969"/>
            <a:ext cx="539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Wykres zależności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𝛆 od długości fali określa się mianem elektronowym widmem absorpcyjnym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536" y="2768004"/>
            <a:ext cx="3668261" cy="37689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Prostokąt 7"/>
          <p:cNvSpPr/>
          <p:nvPr/>
        </p:nvSpPr>
        <p:spPr>
          <a:xfrm>
            <a:off x="353964" y="3856502"/>
            <a:ext cx="4744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Przejścia zachodzą z określonej sekwencji podpoziomów oscylacyjnych i rotacyjnych do odpowiedniej ich kombinacji w stanie wzbudzonym.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b="10869"/>
          <a:stretch/>
        </p:blipFill>
        <p:spPr>
          <a:xfrm>
            <a:off x="7220385" y="557462"/>
            <a:ext cx="1612690" cy="17161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ole tekstowe 9"/>
              <p:cNvSpPr txBox="1"/>
              <p:nvPr/>
            </p:nvSpPr>
            <p:spPr>
              <a:xfrm>
                <a:off x="5098190" y="1380190"/>
                <a:ext cx="2303929" cy="584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pl-P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pl-P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190" y="1380190"/>
                <a:ext cx="2303929" cy="584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6758" y="4948518"/>
            <a:ext cx="2202475" cy="15884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18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600907" y="93939"/>
            <a:ext cx="235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Reguły wyboru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1934899" y="932038"/>
                <a:ext cx="2991484" cy="70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l-PL" sz="2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𝝂</m:t>
                      </m:r>
                      <m:r>
                        <a:rPr lang="pl-PL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𝒉𝒄</m:t>
                          </m:r>
                        </m:num>
                        <m:den>
                          <m:r>
                            <a:rPr lang="pl-P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den>
                      </m:f>
                    </m:oMath>
                  </m:oMathPara>
                </a14:m>
                <a:endParaRPr lang="pl-PL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899" y="932038"/>
                <a:ext cx="2991484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b="10869"/>
          <a:stretch/>
        </p:blipFill>
        <p:spPr>
          <a:xfrm>
            <a:off x="5444921" y="796376"/>
            <a:ext cx="2025545" cy="21554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486205" y="1874092"/>
            <a:ext cx="376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Jest to warunek konieczny, ale niewystarczający do wzbudzenia elektronu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84095" y="3037938"/>
            <a:ext cx="419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Reguła wyboru ze względu na spin: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e tekstowe 8"/>
              <p:cNvSpPr txBox="1"/>
              <p:nvPr/>
            </p:nvSpPr>
            <p:spPr>
              <a:xfrm>
                <a:off x="2478396" y="3477204"/>
                <a:ext cx="1472198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l-PL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𝝭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𝝭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≠0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ole tekstow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396" y="3477204"/>
                <a:ext cx="1472198" cy="7265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ole tekstowe 9"/>
          <p:cNvSpPr txBox="1"/>
          <p:nvPr/>
        </p:nvSpPr>
        <p:spPr>
          <a:xfrm>
            <a:off x="2575089" y="3953383"/>
            <a:ext cx="1375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0</a:t>
            </a:r>
            <a:endParaRPr lang="pl-PL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285129" y="3473894"/>
            <a:ext cx="4345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Przejścia dozwolone spinowo: 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singlet </a:t>
            </a: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 singlet,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tryplet → tryplet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82075" y="4520581"/>
            <a:ext cx="4192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Reguła Laporte’a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/>
              <p:cNvSpPr txBox="1"/>
              <p:nvPr/>
            </p:nvSpPr>
            <p:spPr>
              <a:xfrm>
                <a:off x="1052886" y="5006366"/>
                <a:ext cx="197092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l-PL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𝝭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𝝭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≠0</m:t>
                          </m:r>
                        </m:e>
                      </m:nary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86" y="5006366"/>
                <a:ext cx="1970924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/>
          <p:cNvSpPr txBox="1"/>
          <p:nvPr/>
        </p:nvSpPr>
        <p:spPr>
          <a:xfrm>
            <a:off x="3072156" y="4564185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Przejścia dozwolone: </a:t>
            </a:r>
          </a:p>
          <a:p>
            <a:pPr algn="ctr"/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→ </a:t>
            </a:r>
            <a:r>
              <a:rPr lang="pl-PL" sz="2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pl-PL" sz="2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</a:t>
            </a: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→ </a:t>
            </a:r>
            <a:r>
              <a:rPr lang="pl-PL" sz="2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Czynniki wpływające na odstępstwa od reguły Laporte’a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odkształcenia od idealnej symetrii </a:t>
            </a:r>
            <a:r>
              <a:rPr lang="pl-PL" sz="20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pl-PL" sz="2000" i="1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sprzężenie wibronowe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sprzężenie spin-orbita</a:t>
            </a:r>
            <a:endParaRPr lang="pl-PL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l-PL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92832" y="5638984"/>
            <a:ext cx="159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pl-PL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±1</a:t>
            </a:r>
            <a:endParaRPr lang="pl-PL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45225" y="219445"/>
            <a:ext cx="308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Przejścia elektronowe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"/>
          <a:stretch>
            <a:fillRect/>
          </a:stretch>
        </p:blipFill>
        <p:spPr bwMode="auto">
          <a:xfrm>
            <a:off x="1508312" y="1116385"/>
            <a:ext cx="6557683" cy="5373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66682" y="165656"/>
            <a:ext cx="43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 pola krystalicznego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069976" y="824545"/>
            <a:ext cx="591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Bethe 1929 r.     J. Van Vleck 1935 r.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Znalezio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90" y="1193877"/>
            <a:ext cx="1155999" cy="166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y obra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10736"/>
          <a:stretch/>
        </p:blipFill>
        <p:spPr bwMode="auto">
          <a:xfrm>
            <a:off x="7361528" y="1193877"/>
            <a:ext cx="1181230" cy="17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13" y="3320089"/>
            <a:ext cx="8467725" cy="3295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643701" y="1240429"/>
            <a:ext cx="4402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Założenia teorii: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centralny oraz ligandy jako ładunki punktowe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Wiązania pomiędzy jonem centralnym a ligandami są całkowicie jonowe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53" y="2898937"/>
            <a:ext cx="4726190" cy="3470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-376517" y="147726"/>
            <a:ext cx="1002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Rozszczepienie orbitali </a:t>
            </a:r>
            <a:r>
              <a:rPr lang="pl-PL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polu ligandów o symetrii okteadrycznej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121440" y="644302"/>
            <a:ext cx="6506308" cy="3365167"/>
            <a:chOff x="-1506071" y="1200081"/>
            <a:chExt cx="9897036" cy="4900913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4"/>
            <a:srcRect l="6173" r="22924" b="13474"/>
            <a:stretch/>
          </p:blipFill>
          <p:spPr>
            <a:xfrm>
              <a:off x="-1506071" y="1200081"/>
              <a:ext cx="9897036" cy="490091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Łącznik prosty 8"/>
            <p:cNvCxnSpPr/>
            <p:nvPr/>
          </p:nvCxnSpPr>
          <p:spPr>
            <a:xfrm flipV="1">
              <a:off x="4805082" y="1775012"/>
              <a:ext cx="1470212" cy="134470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>
            <a:xfrm flipH="1">
              <a:off x="6643183" y="1775012"/>
              <a:ext cx="8629" cy="128342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/>
            <p:nvPr/>
          </p:nvCxnSpPr>
          <p:spPr>
            <a:xfrm>
              <a:off x="6633882" y="3211705"/>
              <a:ext cx="0" cy="983777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pole tekstowe 18"/>
          <p:cNvSpPr txBox="1"/>
          <p:nvPr/>
        </p:nvSpPr>
        <p:spPr>
          <a:xfrm>
            <a:off x="5705581" y="769451"/>
            <a:ext cx="532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pl-PL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937044" y="1354214"/>
            <a:ext cx="1285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6Dq    3/5</a:t>
            </a:r>
            <a:r>
              <a:rPr lang="el-G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l-PL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l-PL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35997" y="2157609"/>
            <a:ext cx="1285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-4Dq    2/5</a:t>
            </a:r>
            <a:r>
              <a:rPr lang="el-GR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pl-PL" sz="16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pl-PL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 flipH="1">
            <a:off x="6044705" y="1145845"/>
            <a:ext cx="12152" cy="1633115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5977811" y="1821689"/>
            <a:ext cx="1055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10Dq = </a:t>
            </a:r>
            <a:r>
              <a:rPr lang="el-GR" sz="1000" dirty="0" smtClean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Δ</a:t>
            </a:r>
            <a:r>
              <a:rPr lang="pl-PL" sz="1000" baseline="-25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o</a:t>
            </a: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93" y="3836048"/>
            <a:ext cx="3993360" cy="131192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052" name="Picture 4" descr="http://upload.wikimedia.org/wikipedia/commons/thumb/1/14/Octahedron.gif/220px-Octahedron.gif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53" y="722522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5422</TotalTime>
  <Words>3025</Words>
  <Application>Microsoft Office PowerPoint</Application>
  <PresentationFormat>Pokaz na ekranie (4:3)</PresentationFormat>
  <Paragraphs>559</Paragraphs>
  <Slides>25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Palion-Gazda</dc:creator>
  <cp:lastModifiedBy>Ewa</cp:lastModifiedBy>
  <cp:revision>194</cp:revision>
  <cp:lastPrinted>2018-02-07T10:46:14Z</cp:lastPrinted>
  <dcterms:created xsi:type="dcterms:W3CDTF">2018-01-04T09:06:13Z</dcterms:created>
  <dcterms:modified xsi:type="dcterms:W3CDTF">2018-02-19T14:59:50Z</dcterms:modified>
</cp:coreProperties>
</file>